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47"/>
  </p:notesMasterIdLst>
  <p:handoutMasterIdLst>
    <p:handoutMasterId r:id="rId48"/>
  </p:handoutMasterIdLst>
  <p:sldIdLst>
    <p:sldId id="1189" r:id="rId2"/>
    <p:sldId id="1219" r:id="rId3"/>
    <p:sldId id="1248" r:id="rId4"/>
    <p:sldId id="1249" r:id="rId5"/>
    <p:sldId id="1253" r:id="rId6"/>
    <p:sldId id="1165" r:id="rId7"/>
    <p:sldId id="1199" r:id="rId8"/>
    <p:sldId id="1194" r:id="rId9"/>
    <p:sldId id="1256" r:id="rId10"/>
    <p:sldId id="1261" r:id="rId11"/>
    <p:sldId id="1255" r:id="rId12"/>
    <p:sldId id="1203" r:id="rId13"/>
    <p:sldId id="1258" r:id="rId14"/>
    <p:sldId id="1259" r:id="rId15"/>
    <p:sldId id="1257" r:id="rId16"/>
    <p:sldId id="1250" r:id="rId17"/>
    <p:sldId id="1247" r:id="rId18"/>
    <p:sldId id="1251" r:id="rId19"/>
    <p:sldId id="1232" r:id="rId20"/>
    <p:sldId id="1239" r:id="rId21"/>
    <p:sldId id="1241" r:id="rId22"/>
    <p:sldId id="1240" r:id="rId23"/>
    <p:sldId id="1242" r:id="rId24"/>
    <p:sldId id="1243" r:id="rId25"/>
    <p:sldId id="1244" r:id="rId26"/>
    <p:sldId id="1245" r:id="rId27"/>
    <p:sldId id="1233" r:id="rId28"/>
    <p:sldId id="1236" r:id="rId29"/>
    <p:sldId id="1234" r:id="rId30"/>
    <p:sldId id="1231" r:id="rId31"/>
    <p:sldId id="1201" r:id="rId32"/>
    <p:sldId id="1220" r:id="rId33"/>
    <p:sldId id="1221" r:id="rId34"/>
    <p:sldId id="1222" r:id="rId35"/>
    <p:sldId id="1223" r:id="rId36"/>
    <p:sldId id="1224" r:id="rId37"/>
    <p:sldId id="1226" r:id="rId38"/>
    <p:sldId id="1227" r:id="rId39"/>
    <p:sldId id="1228" r:id="rId40"/>
    <p:sldId id="1230" r:id="rId41"/>
    <p:sldId id="1200" r:id="rId42"/>
    <p:sldId id="1202" r:id="rId43"/>
    <p:sldId id="1209" r:id="rId44"/>
    <p:sldId id="1210" r:id="rId45"/>
    <p:sldId id="1190" r:id="rId46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9" userDrawn="1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0083A2"/>
    <a:srgbClr val="2772E1"/>
    <a:srgbClr val="14458E"/>
    <a:srgbClr val="449E9A"/>
    <a:srgbClr val="5B5245"/>
    <a:srgbClr val="F1AC01"/>
    <a:srgbClr val="90D0CD"/>
    <a:srgbClr val="7FACED"/>
    <a:srgbClr val="F75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88708" autoAdjust="0"/>
  </p:normalViewPr>
  <p:slideViewPr>
    <p:cSldViewPr showGuides="1">
      <p:cViewPr varScale="1">
        <p:scale>
          <a:sx n="114" d="100"/>
          <a:sy n="114" d="100"/>
        </p:scale>
        <p:origin x="288" y="91"/>
      </p:cViewPr>
      <p:guideLst>
        <p:guide orient="horz" pos="599"/>
        <p:guide pos="414"/>
        <p:guide orient="horz" pos="4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hometc\KyleJi\L8B_TM3D&#35222;&#35258;&#33258;&#21205;&#21270;\&#27963;&#38913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/>
              <a:t>投放命中率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工作表1!$Q$2</c:f>
              <c:strCache>
                <c:ptCount val="1"/>
                <c:pt idx="0">
                  <c:v>5月26日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工作表1!$V$2</c:f>
              <c:numCache>
                <c:formatCode>General</c:formatCode>
                <c:ptCount val="1"/>
                <c:pt idx="0">
                  <c:v>66.666666666666657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BB6-4F94-ADFC-2E415EDCD984}"/>
            </c:ext>
          </c:extLst>
        </c:ser>
        <c:ser>
          <c:idx val="1"/>
          <c:order val="1"/>
          <c:tx>
            <c:strRef>
              <c:f>工作表1!$Q$3</c:f>
              <c:strCache>
                <c:ptCount val="1"/>
                <c:pt idx="0">
                  <c:v>5月26日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工作表1!$V$3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BB6-4F94-ADFC-2E415EDCD984}"/>
            </c:ext>
          </c:extLst>
        </c:ser>
        <c:ser>
          <c:idx val="2"/>
          <c:order val="2"/>
          <c:tx>
            <c:strRef>
              <c:f>工作表1!$Q$4</c:f>
              <c:strCache>
                <c:ptCount val="1"/>
                <c:pt idx="0">
                  <c:v>5月27日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工作表1!$V$4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BB6-4F94-ADFC-2E415EDCD984}"/>
            </c:ext>
          </c:extLst>
        </c:ser>
        <c:ser>
          <c:idx val="3"/>
          <c:order val="3"/>
          <c:tx>
            <c:strRef>
              <c:f>工作表1!$Q$5</c:f>
              <c:strCache>
                <c:ptCount val="1"/>
                <c:pt idx="0">
                  <c:v>5月27日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工作表1!$V$5</c:f>
              <c:numCache>
                <c:formatCode>General</c:formatCode>
                <c:ptCount val="1"/>
                <c:pt idx="0">
                  <c:v>93.333333333333329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BB6-4F94-ADFC-2E415EDCD9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539424"/>
        <c:axId val="177539032"/>
      </c:barChart>
      <c:catAx>
        <c:axId val="177539424"/>
        <c:scaling>
          <c:orientation val="minMax"/>
        </c:scaling>
        <c:delete val="1"/>
        <c:axPos val="b"/>
        <c:numFmt formatCode="m&quot;月&quot;d&quot;日&quot;" sourceLinked="1"/>
        <c:majorTickMark val="out"/>
        <c:minorTickMark val="none"/>
        <c:tickLblPos val="nextTo"/>
        <c:crossAx val="177539032"/>
        <c:crosses val="autoZero"/>
        <c:auto val="1"/>
        <c:lblAlgn val="ctr"/>
        <c:lblOffset val="100"/>
        <c:noMultiLvlLbl val="0"/>
      </c:catAx>
      <c:valAx>
        <c:axId val="177539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753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(3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相機應用教育訓練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(2/23-2/24)</a:t>
          </a: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視覺辨識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測試中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∆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目前軟體版本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1.80.3300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硬體機構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(4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夾取機構設計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定位機構設計</a:t>
          </a: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系統測試</a:t>
          </a:r>
          <a:r>
            <a:rPr lang="en-US" altLang="zh-TW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(4</a:t>
          </a:r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月底</a:t>
          </a:r>
          <a:r>
            <a:rPr lang="en-US" altLang="zh-TW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系統穩定度測試</a:t>
          </a: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FFCB9F3-21AF-46CD-B5D1-8C6DE8D2C92B}" type="presOf" srcId="{7478CFC1-8CD9-4D1D-9F73-78FBC53A79A4}" destId="{FC5BBDA5-B56A-4C8D-8FB9-63FDB7F4F084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7F4130B8-3D0B-4DD0-86C2-75D0CD12A4DB}" type="presOf" srcId="{9A6D1C69-17AF-4CCD-A8C7-4ED20FB7FC30}" destId="{FBDE3405-0BDB-48F8-8867-F2F8B46246B3}" srcOrd="0" destOrd="0" presId="urn:microsoft.com/office/officeart/2009/3/layout/IncreasingArrowsProcess"/>
    <dgm:cxn modelId="{503D9F84-5AD1-496E-AD48-EE3A132A3C1E}" type="presOf" srcId="{43F3A401-9D40-444C-A32E-B3B0F10D584B}" destId="{B680E75D-C7D0-4C74-A5A6-B708A4F5ADBC}" srcOrd="0" destOrd="0" presId="urn:microsoft.com/office/officeart/2009/3/layout/IncreasingArrowsProcess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E494573B-B52E-4049-B1DD-BE84988A18C7}" type="presOf" srcId="{CB0B0638-F9E9-4874-BC97-8818777BB101}" destId="{1B1D8E6C-A94C-4BDA-8C94-F4210E5AFD83}" srcOrd="0" destOrd="0" presId="urn:microsoft.com/office/officeart/2009/3/layout/IncreasingArrowsProcess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61178EE5-16BE-423E-904B-25257A2C69EB}" type="presOf" srcId="{C3C6F2AF-5499-4D0C-A4FD-232206C8CBA5}" destId="{616E3C9F-5E58-41C4-8F1E-8DE9CB0EC694}" srcOrd="0" destOrd="0" presId="urn:microsoft.com/office/officeart/2009/3/layout/IncreasingArrowsProcess"/>
    <dgm:cxn modelId="{BDE11FC1-4BDA-4A03-AFCF-54FFF63C205C}" type="presOf" srcId="{6C680804-DE70-4A8C-9482-2DF482EA1635}" destId="{B7B0B6DA-6C09-41A1-B61A-D7C1B245B3F3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F659D667-568C-4C41-8F1C-6E596595E4DE}" type="presOf" srcId="{B6570694-5BB4-4D81-A145-D85D60E4172C}" destId="{FA5A1B0F-24C4-4636-B161-315C6CE680F4}" srcOrd="0" destOrd="0" presId="urn:microsoft.com/office/officeart/2009/3/layout/IncreasingArrowsProcess"/>
    <dgm:cxn modelId="{58B07BD2-2A43-478D-9C60-BE8DBE0CFFC5}" type="presParOf" srcId="{FBDE3405-0BDB-48F8-8867-F2F8B46246B3}" destId="{B7B0B6DA-6C09-41A1-B61A-D7C1B245B3F3}" srcOrd="0" destOrd="0" presId="urn:microsoft.com/office/officeart/2009/3/layout/IncreasingArrowsProcess"/>
    <dgm:cxn modelId="{9C717D81-110A-4496-8DC8-DEE73A99E907}" type="presParOf" srcId="{FBDE3405-0BDB-48F8-8867-F2F8B46246B3}" destId="{FC5BBDA5-B56A-4C8D-8FB9-63FDB7F4F084}" srcOrd="1" destOrd="0" presId="urn:microsoft.com/office/officeart/2009/3/layout/IncreasingArrowsProcess"/>
    <dgm:cxn modelId="{625F648B-26F8-4D83-9E69-774E6267C6AC}" type="presParOf" srcId="{FBDE3405-0BDB-48F8-8867-F2F8B46246B3}" destId="{B680E75D-C7D0-4C74-A5A6-B708A4F5ADBC}" srcOrd="2" destOrd="0" presId="urn:microsoft.com/office/officeart/2009/3/layout/IncreasingArrowsProcess"/>
    <dgm:cxn modelId="{D9BDAE7C-ABFF-470F-8DE4-A1132586A837}" type="presParOf" srcId="{FBDE3405-0BDB-48F8-8867-F2F8B46246B3}" destId="{FA5A1B0F-24C4-4636-B161-315C6CE680F4}" srcOrd="3" destOrd="0" presId="urn:microsoft.com/office/officeart/2009/3/layout/IncreasingArrowsProcess"/>
    <dgm:cxn modelId="{0E1E6F59-FC68-4C4E-85E7-2D4C88AE3CE8}" type="presParOf" srcId="{FBDE3405-0BDB-48F8-8867-F2F8B46246B3}" destId="{1B1D8E6C-A94C-4BDA-8C94-F4210E5AFD83}" srcOrd="4" destOrd="0" presId="urn:microsoft.com/office/officeart/2009/3/layout/IncreasingArrowsProcess"/>
    <dgm:cxn modelId="{8F29E8BF-27F8-491A-818F-7135462ADC4C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訓練課程</a:t>
          </a: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初階教材設計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進階教材設計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高階教材設計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編撰中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課程分類</a:t>
          </a: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初階訓練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課程反饋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課程規劃反饋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076C5778-DA1E-4289-9778-5353C9E0B691}">
      <dgm:prSet/>
      <dgm:spPr/>
      <dgm:t>
        <a:bodyPr/>
        <a:lstStyle/>
        <a:p>
          <a:r>
            <a:rPr lang="zh-TW" altLang="en-US" baseline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課程內容反饋</a:t>
          </a:r>
          <a:endParaRPr lang="zh-TW" altLang="en-US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</dgm:t>
    </dgm:pt>
    <dgm:pt modelId="{CC79DDFE-A581-41D6-93FC-4BDB58091283}" type="parTrans" cxnId="{A84CC047-713A-49AB-95FA-83C3CA562191}">
      <dgm:prSet/>
      <dgm:spPr/>
      <dgm:t>
        <a:bodyPr/>
        <a:lstStyle/>
        <a:p>
          <a:endParaRPr lang="zh-TW" altLang="en-US"/>
        </a:p>
      </dgm:t>
    </dgm:pt>
    <dgm:pt modelId="{3CAB1EFE-15BB-431D-A06D-60DAA2C1492C}" type="sibTrans" cxnId="{A84CC047-713A-49AB-95FA-83C3CA562191}">
      <dgm:prSet/>
      <dgm:spPr/>
      <dgm:t>
        <a:bodyPr/>
        <a:lstStyle/>
        <a:p>
          <a:endParaRPr lang="zh-TW" altLang="en-US"/>
        </a:p>
      </dgm:t>
    </dgm:pt>
    <dgm:pt modelId="{10722871-A5B5-4F73-A12B-5B3AC7D2FE42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客製化課程內容</a:t>
          </a:r>
        </a:p>
      </dgm:t>
    </dgm:pt>
    <dgm:pt modelId="{44EEF79E-0FCA-42AB-9AB4-8DCB9B45F0BE}" type="parTrans" cxnId="{673F4146-91E9-4BFA-8FE8-297DDB05100F}">
      <dgm:prSet/>
      <dgm:spPr/>
      <dgm:t>
        <a:bodyPr/>
        <a:lstStyle/>
        <a:p>
          <a:endParaRPr lang="zh-TW" altLang="en-US"/>
        </a:p>
      </dgm:t>
    </dgm:pt>
    <dgm:pt modelId="{7B9E9F72-1290-4ED8-A194-452EE1E4391F}" type="sibTrans" cxnId="{673F4146-91E9-4BFA-8FE8-297DDB05100F}">
      <dgm:prSet/>
      <dgm:spPr/>
      <dgm:t>
        <a:bodyPr/>
        <a:lstStyle/>
        <a:p>
          <a:endParaRPr lang="zh-TW" altLang="en-US"/>
        </a:p>
      </dgm:t>
    </dgm:pt>
    <dgm:pt modelId="{EA90D662-A0D8-4E4A-BAF3-D4E6A1853DFF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內建影像</a:t>
          </a:r>
        </a:p>
      </dgm:t>
    </dgm:pt>
    <dgm:pt modelId="{3990407D-A93D-44F6-9B72-25BEB1694001}" type="parTrans" cxnId="{0B44D4BE-26BB-4C06-9C70-79E30ED04F69}">
      <dgm:prSet/>
      <dgm:spPr/>
      <dgm:t>
        <a:bodyPr/>
        <a:lstStyle/>
        <a:p>
          <a:endParaRPr lang="zh-TW" altLang="en-US"/>
        </a:p>
      </dgm:t>
    </dgm:pt>
    <dgm:pt modelId="{381F525F-546E-4B39-9EAD-DA275E7E5CE0}" type="sibTrans" cxnId="{0B44D4BE-26BB-4C06-9C70-79E30ED04F69}">
      <dgm:prSet/>
      <dgm:spPr/>
      <dgm:t>
        <a:bodyPr/>
        <a:lstStyle/>
        <a:p>
          <a:endParaRPr lang="zh-TW" altLang="en-US"/>
        </a:p>
      </dgm:t>
    </dgm:pt>
    <dgm:pt modelId="{154C6974-886F-4F20-A4F3-A9A4FA9CD234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外掛相機</a:t>
          </a:r>
        </a:p>
      </dgm:t>
    </dgm:pt>
    <dgm:pt modelId="{1E347B2A-A0E0-464D-B848-008E4123F658}" type="parTrans" cxnId="{5564AF3B-04E6-4E5A-876B-7D3A4D1CDF3F}">
      <dgm:prSet/>
      <dgm:spPr/>
      <dgm:t>
        <a:bodyPr/>
        <a:lstStyle/>
        <a:p>
          <a:endParaRPr lang="zh-TW" altLang="en-US"/>
        </a:p>
      </dgm:t>
    </dgm:pt>
    <dgm:pt modelId="{562E81D7-C0AC-4CE4-8A76-26FDD6474DE5}" type="sibTrans" cxnId="{5564AF3B-04E6-4E5A-876B-7D3A4D1CDF3F}">
      <dgm:prSet/>
      <dgm:spPr/>
      <dgm:t>
        <a:bodyPr/>
        <a:lstStyle/>
        <a:p>
          <a:endParaRPr lang="zh-TW" altLang="en-US"/>
        </a:p>
      </dgm:t>
    </dgm:pt>
    <dgm:pt modelId="{904693AB-D6D5-456A-B1D9-4A5C77CEAE9E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外部通信</a:t>
          </a:r>
          <a:endParaRPr lang="en-US" altLang="zh-TW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  <a:p>
          <a:r>
            <a:rPr lang="en-US" altLang="zh-TW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3D</a:t>
          </a:r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相機應用</a:t>
          </a:r>
        </a:p>
      </dgm:t>
    </dgm:pt>
    <dgm:pt modelId="{4F0B7CC9-1E76-4F80-9583-25DAFE604461}" type="parTrans" cxnId="{805F6F27-1368-4D8C-8FA1-FCBD965A39F4}">
      <dgm:prSet/>
      <dgm:spPr/>
      <dgm:t>
        <a:bodyPr/>
        <a:lstStyle/>
        <a:p>
          <a:endParaRPr lang="zh-TW" altLang="en-US"/>
        </a:p>
      </dgm:t>
    </dgm:pt>
    <dgm:pt modelId="{C3AD78DF-ED52-44F9-BCCD-B1A6A4D04ACA}" type="sibTrans" cxnId="{805F6F27-1368-4D8C-8FA1-FCBD965A39F4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E6AE8E7-4810-4829-AC57-045AF5A87AB6}" type="presOf" srcId="{CB0B0638-F9E9-4874-BC97-8818777BB101}" destId="{1B1D8E6C-A94C-4BDA-8C94-F4210E5AFD83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673F4146-91E9-4BFA-8FE8-297DDB05100F}" srcId="{CB0B0638-F9E9-4874-BC97-8818777BB101}" destId="{10722871-A5B5-4F73-A12B-5B3AC7D2FE42}" srcOrd="2" destOrd="0" parTransId="{44EEF79E-0FCA-42AB-9AB4-8DCB9B45F0BE}" sibTransId="{7B9E9F72-1290-4ED8-A194-452EE1E4391F}"/>
    <dgm:cxn modelId="{A729126B-A32F-4504-9D4A-C5FE6B8080C8}" type="presOf" srcId="{C3C6F2AF-5499-4D0C-A4FD-232206C8CBA5}" destId="{616E3C9F-5E58-41C4-8F1E-8DE9CB0EC694}" srcOrd="0" destOrd="0" presId="urn:microsoft.com/office/officeart/2009/3/layout/IncreasingArrowsProcess"/>
    <dgm:cxn modelId="{C481C302-ADD7-4B63-B0AE-C9DE3E6B2793}" type="presOf" srcId="{10722871-A5B5-4F73-A12B-5B3AC7D2FE42}" destId="{616E3C9F-5E58-41C4-8F1E-8DE9CB0EC694}" srcOrd="0" destOrd="2" presId="urn:microsoft.com/office/officeart/2009/3/layout/IncreasingArrowsProcess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A84CC047-713A-49AB-95FA-83C3CA562191}" srcId="{CB0B0638-F9E9-4874-BC97-8818777BB101}" destId="{076C5778-DA1E-4289-9778-5353C9E0B691}" srcOrd="1" destOrd="0" parTransId="{CC79DDFE-A581-41D6-93FC-4BDB58091283}" sibTransId="{3CAB1EFE-15BB-431D-A06D-60DAA2C1492C}"/>
    <dgm:cxn modelId="{0AB13799-666C-464F-9298-3880D4998C39}" type="presOf" srcId="{EA90D662-A0D8-4E4A-BAF3-D4E6A1853DFF}" destId="{FA5A1B0F-24C4-4636-B161-315C6CE680F4}" srcOrd="0" destOrd="1" presId="urn:microsoft.com/office/officeart/2009/3/layout/IncreasingArrowsProcess"/>
    <dgm:cxn modelId="{D1731BAE-09DE-4D69-A9D8-5479A04332AC}" type="presOf" srcId="{7478CFC1-8CD9-4D1D-9F73-78FBC53A79A4}" destId="{FC5BBDA5-B56A-4C8D-8FB9-63FDB7F4F084}" srcOrd="0" destOrd="0" presId="urn:microsoft.com/office/officeart/2009/3/layout/IncreasingArrowsProcess"/>
    <dgm:cxn modelId="{AB6EF2C0-2B4A-48E7-8D0F-5FECB0942F0F}" type="presOf" srcId="{904693AB-D6D5-456A-B1D9-4A5C77CEAE9E}" destId="{FA5A1B0F-24C4-4636-B161-315C6CE680F4}" srcOrd="0" destOrd="3" presId="urn:microsoft.com/office/officeart/2009/3/layout/IncreasingArrowsProcess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632872C9-EB9D-4FA9-BE86-445D36DE5FE2}" type="presOf" srcId="{43F3A401-9D40-444C-A32E-B3B0F10D584B}" destId="{B680E75D-C7D0-4C74-A5A6-B708A4F5ADBC}" srcOrd="0" destOrd="0" presId="urn:microsoft.com/office/officeart/2009/3/layout/IncreasingArrowsProcess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EF5E4BA7-A1D0-4440-A54F-23F76C84827F}" type="presOf" srcId="{154C6974-886F-4F20-A4F3-A9A4FA9CD234}" destId="{FA5A1B0F-24C4-4636-B161-315C6CE680F4}" srcOrd="0" destOrd="2" presId="urn:microsoft.com/office/officeart/2009/3/layout/IncreasingArrowsProcess"/>
    <dgm:cxn modelId="{5564AF3B-04E6-4E5A-876B-7D3A4D1CDF3F}" srcId="{43F3A401-9D40-444C-A32E-B3B0F10D584B}" destId="{154C6974-886F-4F20-A4F3-A9A4FA9CD234}" srcOrd="2" destOrd="0" parTransId="{1E347B2A-A0E0-464D-B848-008E4123F658}" sibTransId="{562E81D7-C0AC-4CE4-8A76-26FDD6474DE5}"/>
    <dgm:cxn modelId="{805F6F27-1368-4D8C-8FA1-FCBD965A39F4}" srcId="{43F3A401-9D40-444C-A32E-B3B0F10D584B}" destId="{904693AB-D6D5-456A-B1D9-4A5C77CEAE9E}" srcOrd="3" destOrd="0" parTransId="{4F0B7CC9-1E76-4F80-9583-25DAFE604461}" sibTransId="{C3AD78DF-ED52-44F9-BCCD-B1A6A4D04ACA}"/>
    <dgm:cxn modelId="{0B44D4BE-26BB-4C06-9C70-79E30ED04F69}" srcId="{43F3A401-9D40-444C-A32E-B3B0F10D584B}" destId="{EA90D662-A0D8-4E4A-BAF3-D4E6A1853DFF}" srcOrd="1" destOrd="0" parTransId="{3990407D-A93D-44F6-9B72-25BEB1694001}" sibTransId="{381F525F-546E-4B39-9EAD-DA275E7E5CE0}"/>
    <dgm:cxn modelId="{242EB8FB-3DAC-49E2-8834-3F7D4890F56C}" type="presOf" srcId="{6C680804-DE70-4A8C-9482-2DF482EA1635}" destId="{B7B0B6DA-6C09-41A1-B61A-D7C1B245B3F3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7C5296BA-368F-4826-816A-2ECEE41E951B}" type="presOf" srcId="{9A6D1C69-17AF-4CCD-A8C7-4ED20FB7FC30}" destId="{FBDE3405-0BDB-48F8-8867-F2F8B46246B3}" srcOrd="0" destOrd="0" presId="urn:microsoft.com/office/officeart/2009/3/layout/IncreasingArrowsProcess"/>
    <dgm:cxn modelId="{7BF4B770-F74B-4E26-A1ED-E31701E11092}" type="presOf" srcId="{B6570694-5BB4-4D81-A145-D85D60E4172C}" destId="{FA5A1B0F-24C4-4636-B161-315C6CE680F4}" srcOrd="0" destOrd="0" presId="urn:microsoft.com/office/officeart/2009/3/layout/IncreasingArrowsProcess"/>
    <dgm:cxn modelId="{8948AB48-2A6D-495F-9C67-924475C17875}" type="presOf" srcId="{076C5778-DA1E-4289-9778-5353C9E0B691}" destId="{616E3C9F-5E58-41C4-8F1E-8DE9CB0EC694}" srcOrd="0" destOrd="1" presId="urn:microsoft.com/office/officeart/2009/3/layout/IncreasingArrowsProcess"/>
    <dgm:cxn modelId="{60266138-73FA-4B1B-AB6B-BD5D5C7454BA}" type="presParOf" srcId="{FBDE3405-0BDB-48F8-8867-F2F8B46246B3}" destId="{B7B0B6DA-6C09-41A1-B61A-D7C1B245B3F3}" srcOrd="0" destOrd="0" presId="urn:microsoft.com/office/officeart/2009/3/layout/IncreasingArrowsProcess"/>
    <dgm:cxn modelId="{773FCC0B-5CB4-444C-B272-176A051DFD70}" type="presParOf" srcId="{FBDE3405-0BDB-48F8-8867-F2F8B46246B3}" destId="{FC5BBDA5-B56A-4C8D-8FB9-63FDB7F4F084}" srcOrd="1" destOrd="0" presId="urn:microsoft.com/office/officeart/2009/3/layout/IncreasingArrowsProcess"/>
    <dgm:cxn modelId="{DD3C50F1-4BDA-4E8E-9B60-94C942FBC10C}" type="presParOf" srcId="{FBDE3405-0BDB-48F8-8867-F2F8B46246B3}" destId="{B680E75D-C7D0-4C74-A5A6-B708A4F5ADBC}" srcOrd="2" destOrd="0" presId="urn:microsoft.com/office/officeart/2009/3/layout/IncreasingArrowsProcess"/>
    <dgm:cxn modelId="{47AB894B-B283-493F-9577-924914082F93}" type="presParOf" srcId="{FBDE3405-0BDB-48F8-8867-F2F8B46246B3}" destId="{FA5A1B0F-24C4-4636-B161-315C6CE680F4}" srcOrd="3" destOrd="0" presId="urn:microsoft.com/office/officeart/2009/3/layout/IncreasingArrowsProcess"/>
    <dgm:cxn modelId="{8F14DE96-0D54-442D-942D-A3768DD12726}" type="presParOf" srcId="{FBDE3405-0BDB-48F8-8867-F2F8B46246B3}" destId="{1B1D8E6C-A94C-4BDA-8C94-F4210E5AFD83}" srcOrd="4" destOrd="0" presId="urn:microsoft.com/office/officeart/2009/3/layout/IncreasingArrowsProcess"/>
    <dgm:cxn modelId="{92E07338-4DE9-4AFE-A6ED-122ADF1BBD91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型式蒐集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Cyberdyne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腰部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ATOUN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手、腰部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實機測試</a:t>
          </a: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Model Y(3/5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第一套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(3/29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第二套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測試反饋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現場人員反饋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FD6BE13-0480-46CC-BF11-BED642535E0A}" type="presOf" srcId="{7478CFC1-8CD9-4D1D-9F73-78FBC53A79A4}" destId="{FC5BBDA5-B56A-4C8D-8FB9-63FDB7F4F084}" srcOrd="0" destOrd="0" presId="urn:microsoft.com/office/officeart/2009/3/layout/IncreasingArrowsProcess"/>
    <dgm:cxn modelId="{DC001E67-D27D-46A8-86BE-106794670566}" type="presOf" srcId="{CB0B0638-F9E9-4874-BC97-8818777BB101}" destId="{1B1D8E6C-A94C-4BDA-8C94-F4210E5AFD83}" srcOrd="0" destOrd="0" presId="urn:microsoft.com/office/officeart/2009/3/layout/IncreasingArrowsProcess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560D2BB3-953A-44FC-8FFD-977FF5BFE3E5}" type="presOf" srcId="{9A6D1C69-17AF-4CCD-A8C7-4ED20FB7FC30}" destId="{FBDE3405-0BDB-48F8-8867-F2F8B46246B3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BF5149A3-2415-4AF5-ABCF-9CC5B133E01D}" type="presOf" srcId="{43F3A401-9D40-444C-A32E-B3B0F10D584B}" destId="{B680E75D-C7D0-4C74-A5A6-B708A4F5ADBC}" srcOrd="0" destOrd="0" presId="urn:microsoft.com/office/officeart/2009/3/layout/IncreasingArrowsProcess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C715BC35-91EC-45EA-A64D-DCECFD8DCEFE}" type="presOf" srcId="{B6570694-5BB4-4D81-A145-D85D60E4172C}" destId="{FA5A1B0F-24C4-4636-B161-315C6CE680F4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D8B55C31-C2CA-4D29-B5FB-B0A496C70B5A}" type="presOf" srcId="{6C680804-DE70-4A8C-9482-2DF482EA1635}" destId="{B7B0B6DA-6C09-41A1-B61A-D7C1B245B3F3}" srcOrd="0" destOrd="0" presId="urn:microsoft.com/office/officeart/2009/3/layout/IncreasingArrowsProcess"/>
    <dgm:cxn modelId="{C170D799-B015-4C11-AB99-EE410026BA66}" type="presOf" srcId="{C3C6F2AF-5499-4D0C-A4FD-232206C8CBA5}" destId="{616E3C9F-5E58-41C4-8F1E-8DE9CB0EC694}" srcOrd="0" destOrd="0" presId="urn:microsoft.com/office/officeart/2009/3/layout/IncreasingArrowsProcess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6A60C61A-64BA-4D5A-9425-D4CEA5302472}" type="presParOf" srcId="{FBDE3405-0BDB-48F8-8867-F2F8B46246B3}" destId="{B7B0B6DA-6C09-41A1-B61A-D7C1B245B3F3}" srcOrd="0" destOrd="0" presId="urn:microsoft.com/office/officeart/2009/3/layout/IncreasingArrowsProcess"/>
    <dgm:cxn modelId="{8B758BD6-5B99-4D02-BAD0-CAD176A8AE5F}" type="presParOf" srcId="{FBDE3405-0BDB-48F8-8867-F2F8B46246B3}" destId="{FC5BBDA5-B56A-4C8D-8FB9-63FDB7F4F084}" srcOrd="1" destOrd="0" presId="urn:microsoft.com/office/officeart/2009/3/layout/IncreasingArrowsProcess"/>
    <dgm:cxn modelId="{5711D2B3-8F7E-4B5E-9414-D11787A40939}" type="presParOf" srcId="{FBDE3405-0BDB-48F8-8867-F2F8B46246B3}" destId="{B680E75D-C7D0-4C74-A5A6-B708A4F5ADBC}" srcOrd="2" destOrd="0" presId="urn:microsoft.com/office/officeart/2009/3/layout/IncreasingArrowsProcess"/>
    <dgm:cxn modelId="{5371937C-B832-469B-BF56-1B335EA17D2B}" type="presParOf" srcId="{FBDE3405-0BDB-48F8-8867-F2F8B46246B3}" destId="{FA5A1B0F-24C4-4636-B161-315C6CE680F4}" srcOrd="3" destOrd="0" presId="urn:microsoft.com/office/officeart/2009/3/layout/IncreasingArrowsProcess"/>
    <dgm:cxn modelId="{F50A7D0F-DC12-45E3-B845-4A36FD4F15CA}" type="presParOf" srcId="{FBDE3405-0BDB-48F8-8867-F2F8B46246B3}" destId="{1B1D8E6C-A94C-4BDA-8C94-F4210E5AFD83}" srcOrd="4" destOrd="0" presId="urn:microsoft.com/office/officeart/2009/3/layout/IncreasingArrowsProcess"/>
    <dgm:cxn modelId="{343126BE-3501-41CF-8F20-2D5AC2413BC1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2021/6/24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2021/6/24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/>
              <a:t>Presentation Title </a:t>
            </a:r>
            <a:r>
              <a:rPr lang="zh-TW" altLang="en-US" dirty="0"/>
              <a:t>標題</a:t>
            </a:r>
            <a:br>
              <a:rPr lang="zh-TW" altLang="en-US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31249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52" r:id="rId4"/>
    <p:sldLayoutId id="2147483939" r:id="rId5"/>
    <p:sldLayoutId id="2147483953" r:id="rId6"/>
    <p:sldLayoutId id="2147483941" r:id="rId7"/>
    <p:sldLayoutId id="2147483951" r:id="rId8"/>
    <p:sldLayoutId id="2147483954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../&#27231;&#26800;&#22806;&#39592;&#39612;&#25512;&#24291;/&#27231;&#26800;&#22806;&#39592;&#39612;&#35413;&#20272;&#22577;&#21578;210518_v2.0.pptx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5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jpe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openxmlformats.org/officeDocument/2006/relationships/image" Target="../media/image6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紀凱淵</a:t>
            </a:r>
            <a:endParaRPr lang="en-US" altLang="zh-TW" dirty="0"/>
          </a:p>
          <a:p>
            <a:r>
              <a:rPr lang="en-US" altLang="zh-TW" dirty="0"/>
              <a:t>MDF0B1</a:t>
            </a:r>
          </a:p>
          <a:p>
            <a:r>
              <a:rPr lang="en-US" altLang="zh-TW" smtClean="0"/>
              <a:t>2021.06.24</a:t>
            </a:r>
          </a:p>
          <a:p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Weekly report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3080B68C-99B3-42D8-81D5-3DD81FA2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</a:t>
            </a:r>
            <a:r>
              <a:rPr lang="zh-TW" altLang="en-US" dirty="0"/>
              <a:t>細部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sz="quarter" idx="2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/>
                  <a:t>靶材顆粒</a:t>
                </a:r>
                <a:r>
                  <a:rPr lang="en-US" altLang="zh-TW" dirty="0"/>
                  <a:t>0.3~3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 smtClean="0"/>
                  <a:t>ITO-</a:t>
                </a:r>
                <a:r>
                  <a:rPr lang="zh-TW" altLang="en-US" dirty="0" smtClean="0"/>
                  <a:t>莫氏硬度</a:t>
                </a:r>
                <a:r>
                  <a:rPr lang="en-US" altLang="zh-TW" dirty="0" smtClean="0"/>
                  <a:t>7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2"/>
              </p:nvPr>
            </p:nvSpPr>
            <p:spPr>
              <a:blipFill rotWithShape="0">
                <a:blip r:embed="rId2"/>
                <a:stretch>
                  <a:fillRect l="-727" t="-7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xmlns="" id="{43569196-7D15-4DE2-8174-41FDE33F3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05" y="1401620"/>
            <a:ext cx="2438400" cy="3251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C9FA33AB-D1A3-4822-8CDD-868B57390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5458"/>
            <a:ext cx="2438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6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6336" y="777054"/>
            <a:ext cx="3240513" cy="4309626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使用工具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653765" y="842686"/>
            <a:ext cx="13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環形砂紙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382183" y="842686"/>
            <a:ext cx="163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集塵</a:t>
            </a:r>
            <a:r>
              <a:rPr lang="en-US" altLang="zh-TW" sz="1800" dirty="0"/>
              <a:t>(</a:t>
            </a:r>
            <a:r>
              <a:rPr lang="zh-TW" altLang="en-US" sz="1800" dirty="0"/>
              <a:t>吸塵器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xmlns="" id="{FC7CE5EC-1DDB-4AFF-A3A8-3AFB0D58E92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77146" y="1212018"/>
            <a:ext cx="428369" cy="5046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xmlns="" id="{6CB538F5-018C-41FF-97E4-BC05B5D7DBFC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4202117" y="1212018"/>
            <a:ext cx="797408" cy="729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294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單次研磨</a:t>
            </a:r>
            <a:r>
              <a:rPr lang="en-US" altLang="zh-TW" dirty="0">
                <a:solidFill>
                  <a:srgbClr val="FF0000"/>
                </a:solidFill>
              </a:rPr>
              <a:t>6</a:t>
            </a:r>
            <a:r>
              <a:rPr lang="zh-TW" altLang="en-US" dirty="0">
                <a:solidFill>
                  <a:srgbClr val="FF0000"/>
                </a:solidFill>
              </a:rPr>
              <a:t>人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僅研磨時間</a:t>
            </a:r>
            <a:r>
              <a:rPr lang="en-US" altLang="zh-TW" dirty="0">
                <a:solidFill>
                  <a:srgbClr val="FF0000"/>
                </a:solidFill>
              </a:rPr>
              <a:t>75-100</a:t>
            </a:r>
            <a:r>
              <a:rPr lang="zh-TW" altLang="en-US" dirty="0">
                <a:solidFill>
                  <a:srgbClr val="FF0000"/>
                </a:solidFill>
              </a:rPr>
              <a:t>分鐘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小小</a:t>
            </a:r>
            <a:r>
              <a:rPr lang="en-US" altLang="zh-TW" dirty="0"/>
              <a:t>PM</a:t>
            </a:r>
            <a:r>
              <a:rPr lang="zh-TW" altLang="en-US" dirty="0"/>
              <a:t> </a:t>
            </a:r>
            <a:r>
              <a:rPr lang="en-US" altLang="zh-TW" dirty="0"/>
              <a:t>2.5</a:t>
            </a:r>
            <a:r>
              <a:rPr lang="zh-TW" altLang="en-US" dirty="0"/>
              <a:t>小時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3.6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小</a:t>
            </a:r>
            <a:r>
              <a:rPr lang="en-US" altLang="zh-TW" dirty="0"/>
              <a:t>PM</a:t>
            </a:r>
            <a:r>
              <a:rPr lang="zh-TW" altLang="en-US" dirty="0"/>
              <a:t> </a:t>
            </a:r>
            <a:r>
              <a:rPr lang="en-US" altLang="zh-TW" dirty="0"/>
              <a:t>2.5</a:t>
            </a:r>
            <a:r>
              <a:rPr lang="zh-TW" altLang="en-US" dirty="0"/>
              <a:t>小時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2.4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大</a:t>
            </a:r>
            <a:r>
              <a:rPr lang="en-US" altLang="zh-TW" dirty="0"/>
              <a:t>PM</a:t>
            </a:r>
            <a:r>
              <a:rPr lang="zh-TW" altLang="en-US" dirty="0"/>
              <a:t> </a:t>
            </a:r>
            <a:r>
              <a:rPr lang="en-US" altLang="zh-TW" dirty="0"/>
              <a:t>3.7</a:t>
            </a:r>
            <a:r>
              <a:rPr lang="zh-TW" altLang="en-US" dirty="0"/>
              <a:t>小時</a:t>
            </a:r>
            <a:r>
              <a:rPr lang="en-US" altLang="zh-TW" dirty="0"/>
              <a:t>(</a:t>
            </a:r>
            <a:r>
              <a:rPr lang="zh-TW" altLang="en-US" dirty="0"/>
              <a:t>單換</a:t>
            </a:r>
            <a:r>
              <a:rPr lang="en-US" altLang="zh-TW" dirty="0"/>
              <a:t>Target)(</a:t>
            </a:r>
            <a:r>
              <a:rPr lang="zh-TW" altLang="en-US" dirty="0"/>
              <a:t>使用</a:t>
            </a:r>
            <a:r>
              <a:rPr lang="en-US" altLang="zh-TW" dirty="0"/>
              <a:t>2.4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約每</a:t>
            </a:r>
            <a:r>
              <a:rPr lang="en-US" altLang="zh-TW" dirty="0"/>
              <a:t>9</a:t>
            </a:r>
            <a:r>
              <a:rPr lang="zh-TW" altLang="en-US" dirty="0"/>
              <a:t>天更換</a:t>
            </a:r>
            <a:r>
              <a:rPr lang="en-US" altLang="zh-TW" dirty="0"/>
              <a:t>1</a:t>
            </a:r>
            <a:r>
              <a:rPr lang="zh-TW" altLang="en-US" dirty="0"/>
              <a:t>批</a:t>
            </a:r>
            <a:r>
              <a:rPr lang="en-US" altLang="zh-TW" dirty="0"/>
              <a:t>Target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每年約</a:t>
            </a:r>
            <a:r>
              <a:rPr lang="en-US" altLang="zh-TW" dirty="0">
                <a:solidFill>
                  <a:srgbClr val="FF0000"/>
                </a:solidFill>
              </a:rPr>
              <a:t>81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en-US" altLang="zh-TW" dirty="0">
                <a:solidFill>
                  <a:srgbClr val="FF0000"/>
                </a:solidFill>
              </a:rPr>
              <a:t>Target</a:t>
            </a:r>
            <a:r>
              <a:rPr lang="zh-TW" altLang="en-US" dirty="0">
                <a:solidFill>
                  <a:srgbClr val="FF0000"/>
                </a:solidFill>
              </a:rPr>
              <a:t>研磨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人力成本</a:t>
            </a:r>
          </a:p>
        </p:txBody>
      </p:sp>
    </p:spTree>
    <p:extLst>
      <p:ext uri="{BB962C8B-B14F-4D97-AF65-F5344CB8AC3E}">
        <p14:creationId xmlns:p14="http://schemas.microsoft.com/office/powerpoint/2010/main" val="74704515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655657AE-8C53-4026-B5E7-EFF35012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自動化評估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8EC220A7-51C8-438C-A3AF-3222AAA5E052}"/>
              </a:ext>
            </a:extLst>
          </p:cNvPr>
          <p:cNvSpPr txBox="1"/>
          <p:nvPr/>
        </p:nvSpPr>
        <p:spPr>
          <a:xfrm>
            <a:off x="3845756" y="1491630"/>
            <a:ext cx="1387569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Target</a:t>
            </a:r>
            <a:r>
              <a:rPr lang="zh-TW" altLang="en-US" sz="2000" dirty="0"/>
              <a:t>研磨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5037D7-63AE-4790-8865-263962C73146}"/>
              </a:ext>
            </a:extLst>
          </p:cNvPr>
          <p:cNvSpPr txBox="1"/>
          <p:nvPr/>
        </p:nvSpPr>
        <p:spPr>
          <a:xfrm>
            <a:off x="1807742" y="2531013"/>
            <a:ext cx="991017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機下磨</a:t>
            </a:r>
            <a:endParaRPr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7F81F3C4-4B5C-486C-9E08-C17460902716}"/>
              </a:ext>
            </a:extLst>
          </p:cNvPr>
          <p:cNvSpPr txBox="1"/>
          <p:nvPr/>
        </p:nvSpPr>
        <p:spPr>
          <a:xfrm>
            <a:off x="6280322" y="2545225"/>
            <a:ext cx="991017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機上磨</a:t>
            </a:r>
            <a:endParaRPr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59576652-7A85-4781-BC4F-47C993751501}"/>
              </a:ext>
            </a:extLst>
          </p:cNvPr>
          <p:cNvSpPr txBox="1"/>
          <p:nvPr/>
        </p:nvSpPr>
        <p:spPr>
          <a:xfrm>
            <a:off x="661388" y="356923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電漿蝕刻</a:t>
            </a:r>
            <a:endParaRPr lang="zh-TW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51D431EE-4CBE-4C51-AA27-20772F15AFC0}"/>
              </a:ext>
            </a:extLst>
          </p:cNvPr>
          <p:cNvSpPr txBox="1"/>
          <p:nvPr/>
        </p:nvSpPr>
        <p:spPr>
          <a:xfrm>
            <a:off x="2699402" y="356923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光纖雷射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0BC236B-635D-4149-9141-58D6D89D5EF7}"/>
              </a:ext>
            </a:extLst>
          </p:cNvPr>
          <p:cNvSpPr txBox="1"/>
          <p:nvPr/>
        </p:nvSpPr>
        <p:spPr>
          <a:xfrm>
            <a:off x="5133968" y="356923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機械手臂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5C80A1BE-C470-4686-B27A-218BD3EF00E4}"/>
              </a:ext>
            </a:extLst>
          </p:cNvPr>
          <p:cNvSpPr txBox="1"/>
          <p:nvPr/>
        </p:nvSpPr>
        <p:spPr>
          <a:xfrm>
            <a:off x="7171982" y="356923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三軸平台</a:t>
            </a:r>
          </a:p>
        </p:txBody>
      </p:sp>
      <p:cxnSp>
        <p:nvCxnSpPr>
          <p:cNvPr id="11" name="肘形接點 10"/>
          <p:cNvCxnSpPr>
            <a:stCxn id="4" idx="3"/>
            <a:endCxn id="6" idx="0"/>
          </p:cNvCxnSpPr>
          <p:nvPr/>
        </p:nvCxnSpPr>
        <p:spPr>
          <a:xfrm>
            <a:off x="5233325" y="1712967"/>
            <a:ext cx="1542506" cy="83225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4" idx="1"/>
            <a:endCxn id="5" idx="0"/>
          </p:cNvCxnSpPr>
          <p:nvPr/>
        </p:nvCxnSpPr>
        <p:spPr>
          <a:xfrm rot="10800000" flipV="1">
            <a:off x="2303252" y="1712967"/>
            <a:ext cx="1542505" cy="8180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5" idx="3"/>
            <a:endCxn id="8" idx="0"/>
          </p:cNvCxnSpPr>
          <p:nvPr/>
        </p:nvCxnSpPr>
        <p:spPr>
          <a:xfrm>
            <a:off x="2798759" y="2752350"/>
            <a:ext cx="523499" cy="81688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5" idx="1"/>
            <a:endCxn id="7" idx="0"/>
          </p:cNvCxnSpPr>
          <p:nvPr/>
        </p:nvCxnSpPr>
        <p:spPr>
          <a:xfrm rot="10800000" flipV="1">
            <a:off x="1284244" y="2752350"/>
            <a:ext cx="523498" cy="81688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stCxn id="6" idx="1"/>
            <a:endCxn id="9" idx="0"/>
          </p:cNvCxnSpPr>
          <p:nvPr/>
        </p:nvCxnSpPr>
        <p:spPr>
          <a:xfrm rot="10800000" flipV="1">
            <a:off x="5756824" y="2766562"/>
            <a:ext cx="523498" cy="80267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6" idx="3"/>
            <a:endCxn id="10" idx="0"/>
          </p:cNvCxnSpPr>
          <p:nvPr/>
        </p:nvCxnSpPr>
        <p:spPr>
          <a:xfrm>
            <a:off x="7271339" y="2766562"/>
            <a:ext cx="523499" cy="80267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78501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 1</a:t>
            </a:r>
            <a:br>
              <a:rPr lang="en-US" altLang="zh-TW" dirty="0" smtClean="0"/>
            </a:br>
            <a:r>
              <a:rPr lang="zh-TW" altLang="en-US" dirty="0" smtClean="0"/>
              <a:t>移動式</a:t>
            </a:r>
            <a:r>
              <a:rPr lang="en-US" altLang="zh-TW" dirty="0" smtClean="0"/>
              <a:t>3</a:t>
            </a:r>
            <a:r>
              <a:rPr lang="zh-TW" altLang="en-US" dirty="0" smtClean="0"/>
              <a:t>軸平台結合電動砂輪機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靶材尺寸高</a:t>
            </a:r>
            <a:r>
              <a:rPr lang="en-US" altLang="zh-TW" dirty="0" smtClean="0"/>
              <a:t>2525mm/</a:t>
            </a:r>
            <a:r>
              <a:rPr lang="zh-TW" altLang="en-US" dirty="0" smtClean="0"/>
              <a:t>寬</a:t>
            </a:r>
            <a:r>
              <a:rPr lang="en-US" altLang="zh-TW" dirty="0" smtClean="0"/>
              <a:t>275mm</a:t>
            </a:r>
          </a:p>
          <a:p>
            <a:r>
              <a:rPr lang="zh-TW" altLang="en-US" dirty="0"/>
              <a:t>進</a:t>
            </a:r>
            <a:r>
              <a:rPr lang="zh-TW" altLang="en-US" dirty="0" smtClean="0"/>
              <a:t>給</a:t>
            </a:r>
            <a:r>
              <a:rPr lang="en-US" altLang="zh-TW" dirty="0" smtClean="0"/>
              <a:t>100mm/</a:t>
            </a:r>
            <a:r>
              <a:rPr lang="zh-TW" altLang="en-US" dirty="0" smtClean="0"/>
              <a:t>橫移</a:t>
            </a:r>
            <a:r>
              <a:rPr lang="en-US" altLang="zh-TW" dirty="0" smtClean="0"/>
              <a:t>300mm/</a:t>
            </a:r>
            <a:r>
              <a:rPr lang="zh-TW" altLang="en-US" dirty="0" smtClean="0"/>
              <a:t>升降</a:t>
            </a:r>
            <a:r>
              <a:rPr lang="en-US" altLang="zh-TW" dirty="0" smtClean="0"/>
              <a:t>200-2500mm</a:t>
            </a:r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其餘規格待定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62" y="1401620"/>
            <a:ext cx="3608122" cy="3330575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781" y1="27805" x2="70930" y2="26933"/>
                        <a14:foregroundMark x1="71761" y1="26434" x2="81229" y2="23067"/>
                        <a14:foregroundMark x1="81395" y1="25561" x2="80897" y2="33416"/>
                        <a14:foregroundMark x1="58140" y1="17581" x2="52658" y2="30798"/>
                        <a14:foregroundMark x1="57143" y1="15586" x2="48007" y2="17207"/>
                        <a14:foregroundMark x1="47010" y1="17955" x2="44186" y2="25935"/>
                        <a14:foregroundMark x1="59468" y1="17830" x2="63621" y2="23441"/>
                        <a14:foregroundMark x1="23256" y1="15337" x2="16777" y2="25810"/>
                        <a14:foregroundMark x1="21927" y1="22444" x2="22425" y2="27930"/>
                        <a14:foregroundMark x1="24917" y1="23566" x2="24252" y2="25561"/>
                        <a14:foregroundMark x1="22093" y1="39526" x2="25083" y2="44888"/>
                        <a14:foregroundMark x1="31728" y1="42269" x2="26578" y2="47007"/>
                        <a14:foregroundMark x1="33887" y1="44638" x2="30066" y2="49127"/>
                        <a14:foregroundMark x1="21429" y1="43890" x2="22093" y2="48254"/>
                        <a14:foregroundMark x1="24751" y1="48254" x2="27076" y2="4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35084">
            <a:off x="6957668" y="2884424"/>
            <a:ext cx="575624" cy="765535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H="1">
            <a:off x="7229918" y="3357770"/>
            <a:ext cx="810090" cy="49505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6361052" y="2074841"/>
            <a:ext cx="8542" cy="153045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 flipV="1">
            <a:off x="7634963" y="3014356"/>
            <a:ext cx="754739" cy="464019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 rot="1987071">
            <a:off x="7576986" y="2850603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進給</a:t>
            </a:r>
            <a:r>
              <a:rPr lang="en-US" altLang="zh-TW" dirty="0" smtClean="0"/>
              <a:t>100mm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211671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61F987EE-0428-4448-A89F-59262C4A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VPN</a:t>
            </a:r>
            <a:r>
              <a:rPr lang="zh-TW" altLang="en-US" dirty="0"/>
              <a:t> </a:t>
            </a:r>
            <a:r>
              <a:rPr lang="en-US" altLang="zh-TW" dirty="0"/>
              <a:t>connection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FD7FB1B5-C179-4E78-BDC0-8F636FBB1D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66" y="1401620"/>
            <a:ext cx="6161164" cy="3465655"/>
          </a:xfrm>
        </p:spPr>
      </p:pic>
    </p:spTree>
    <p:extLst>
      <p:ext uri="{BB962C8B-B14F-4D97-AF65-F5344CB8AC3E}">
        <p14:creationId xmlns:p14="http://schemas.microsoft.com/office/powerpoint/2010/main" val="19611177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971433D7-4D74-44BB-AF8E-991086DD710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628992" y="2101316"/>
            <a:ext cx="2606953" cy="2340465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9EDB0239-3F12-4C9D-8A97-00E265F1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Listen node </a:t>
            </a:r>
            <a:r>
              <a:rPr lang="zh-TW" altLang="en-US" dirty="0"/>
              <a:t>測試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21538DB-AD70-49BC-BFE2-BE7D915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87" y="2121700"/>
            <a:ext cx="1703875" cy="14101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3487633E-3FCA-44AB-95A7-2AD84D359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30" y="1929966"/>
            <a:ext cx="4183942" cy="302574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41679F9-1136-4886-B3C4-60F89C434F6C}"/>
              </a:ext>
            </a:extLst>
          </p:cNvPr>
          <p:cNvSpPr txBox="1"/>
          <p:nvPr/>
        </p:nvSpPr>
        <p:spPr>
          <a:xfrm>
            <a:off x="431540" y="1228248"/>
            <a:ext cx="2691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Robot</a:t>
            </a:r>
            <a:r>
              <a:rPr lang="zh-TW" altLang="en-US" dirty="0"/>
              <a:t>：</a:t>
            </a:r>
            <a:r>
              <a:rPr lang="en-US" altLang="zh-TW" dirty="0"/>
              <a:t>listen node + </a:t>
            </a:r>
            <a:r>
              <a:rPr lang="zh-TW" altLang="en-US" dirty="0"/>
              <a:t>網路連線</a:t>
            </a:r>
            <a:endParaRPr lang="en-US" altLang="zh-TW" dirty="0"/>
          </a:p>
          <a:p>
            <a:r>
              <a:rPr lang="en-US" altLang="zh-TW" dirty="0"/>
              <a:t>PC</a:t>
            </a:r>
            <a:r>
              <a:rPr lang="zh-TW" altLang="en-US" dirty="0"/>
              <a:t>：透過</a:t>
            </a:r>
            <a:r>
              <a:rPr lang="en-US" altLang="zh-TW" dirty="0"/>
              <a:t>Python socket</a:t>
            </a:r>
            <a:r>
              <a:rPr lang="zh-TW" altLang="en-US" dirty="0"/>
              <a:t>建立通訊</a:t>
            </a:r>
          </a:p>
        </p:txBody>
      </p:sp>
    </p:spTree>
    <p:extLst>
      <p:ext uri="{BB962C8B-B14F-4D97-AF65-F5344CB8AC3E}">
        <p14:creationId xmlns:p14="http://schemas.microsoft.com/office/powerpoint/2010/main" val="24219602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無塵布折疊自動化評估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吸盤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xmlns="" id="{84C67C5A-7E2F-48EA-8A8A-5622DB1E8580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 rotWithShape="1">
          <a:blip r:embed="rId2"/>
          <a:srcRect l="28725" r="24678"/>
          <a:stretch/>
        </p:blipFill>
        <p:spPr>
          <a:xfrm rot="5400000">
            <a:off x="5292182" y="665623"/>
            <a:ext cx="2070230" cy="3330575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47C9B691-7C8A-4A5F-A338-DC2F80F01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1" b="22875"/>
          <a:stretch/>
        </p:blipFill>
        <p:spPr>
          <a:xfrm>
            <a:off x="524716" y="1273660"/>
            <a:ext cx="3855885" cy="36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915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491630"/>
            <a:ext cx="3330575" cy="33305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無塵布折疊自動化評估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針型夾具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1620"/>
            <a:ext cx="3591623" cy="32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0855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éææ©å¨äºº| TM Robot åä½æ©å¨äººæ´å±éä»¶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286" y="1219440"/>
            <a:ext cx="1362363" cy="13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內容版面配置區 7"/>
          <p:cNvPicPr>
            <a:picLocks noGrp="1" noChangeAspect="1"/>
          </p:cNvPicPr>
          <p:nvPr>
            <p:ph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22" y="3617271"/>
            <a:ext cx="1910146" cy="1432609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386535" y="858591"/>
            <a:ext cx="6591635" cy="720000"/>
            <a:chOff x="654313" y="1561081"/>
            <a:chExt cx="6591635" cy="720000"/>
          </a:xfrm>
        </p:grpSpPr>
        <p:sp>
          <p:nvSpPr>
            <p:cNvPr id="4" name="圓角矩形 3"/>
            <p:cNvSpPr/>
            <p:nvPr/>
          </p:nvSpPr>
          <p:spPr>
            <a:xfrm>
              <a:off x="654313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3D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視覺拾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乾燥包</a:t>
              </a: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3410130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Landmark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定位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6165948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角度判別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7055839" y="2368541"/>
            <a:ext cx="18187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050" dirty="0">
                <a:solidFill>
                  <a:srgbClr val="0000FF"/>
                </a:solidFill>
              </a:rPr>
              <a:t>角度判別</a:t>
            </a:r>
            <a:endParaRPr lang="en-US" altLang="zh-TW" sz="1050" dirty="0">
              <a:solidFill>
                <a:srgbClr val="0000FF"/>
              </a:solidFill>
            </a:endParaRPr>
          </a:p>
          <a:p>
            <a:pPr algn="l"/>
            <a:r>
              <a:rPr lang="en-US" altLang="zh-TW" sz="1050" dirty="0">
                <a:solidFill>
                  <a:srgbClr val="0000FF"/>
                </a:solidFill>
              </a:rPr>
              <a:t>1.</a:t>
            </a:r>
            <a:r>
              <a:rPr lang="zh-TW" altLang="en-US" sz="1050" dirty="0">
                <a:solidFill>
                  <a:srgbClr val="0000FF"/>
                </a:solidFill>
              </a:rPr>
              <a:t> 多個定位點對齊任務判斷</a:t>
            </a:r>
            <a:r>
              <a:rPr lang="en-US" altLang="zh-TW" sz="1050" dirty="0">
                <a:solidFill>
                  <a:srgbClr val="0000FF"/>
                </a:solidFill>
              </a:rPr>
              <a:t>(</a:t>
            </a:r>
            <a:r>
              <a:rPr lang="zh-TW" altLang="en-US" sz="1050" dirty="0">
                <a:solidFill>
                  <a:srgbClr val="0000FF"/>
                </a:solidFill>
              </a:rPr>
              <a:t>過程較繁瑣</a:t>
            </a:r>
            <a:r>
              <a:rPr lang="en-US" altLang="zh-TW" sz="1050" dirty="0">
                <a:solidFill>
                  <a:srgbClr val="0000FF"/>
                </a:solidFill>
              </a:rPr>
              <a:t>)</a:t>
            </a:r>
          </a:p>
          <a:p>
            <a:pPr algn="l"/>
            <a:r>
              <a:rPr lang="en-US" altLang="zh-TW" sz="1050" dirty="0">
                <a:solidFill>
                  <a:srgbClr val="0000FF"/>
                </a:solidFill>
              </a:rPr>
              <a:t>2.</a:t>
            </a:r>
            <a:r>
              <a:rPr lang="zh-TW" altLang="en-US" sz="1050" dirty="0">
                <a:solidFill>
                  <a:srgbClr val="0000FF"/>
                </a:solidFill>
              </a:rPr>
              <a:t> </a:t>
            </a:r>
            <a:r>
              <a:rPr lang="en-US" altLang="zh-TW" sz="1050" dirty="0">
                <a:solidFill>
                  <a:srgbClr val="0000FF"/>
                </a:solidFill>
              </a:rPr>
              <a:t>AOI</a:t>
            </a:r>
            <a:r>
              <a:rPr lang="zh-TW" altLang="en-US" sz="1050" dirty="0">
                <a:solidFill>
                  <a:srgbClr val="0000FF"/>
                </a:solidFill>
              </a:rPr>
              <a:t>判斷乾燥包選轉角度</a:t>
            </a:r>
            <a:r>
              <a:rPr lang="en-US" altLang="zh-TW" sz="1050" dirty="0">
                <a:solidFill>
                  <a:srgbClr val="0000FF"/>
                </a:solidFill>
              </a:rPr>
              <a:t>(</a:t>
            </a:r>
            <a:r>
              <a:rPr lang="zh-TW" altLang="en-US" sz="1050" dirty="0">
                <a:solidFill>
                  <a:srgbClr val="0000FF"/>
                </a:solidFill>
              </a:rPr>
              <a:t>擴充功能</a:t>
            </a:r>
            <a:r>
              <a:rPr lang="en-US" altLang="zh-TW" sz="1050" dirty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3107685" y="2823082"/>
            <a:ext cx="3835817" cy="720000"/>
            <a:chOff x="1209145" y="2556026"/>
            <a:chExt cx="3835817" cy="720000"/>
          </a:xfrm>
        </p:grpSpPr>
        <p:sp>
          <p:nvSpPr>
            <p:cNvPr id="60" name="圓角矩形 59"/>
            <p:cNvSpPr/>
            <p:nvPr/>
          </p:nvSpPr>
          <p:spPr>
            <a:xfrm>
              <a:off x="3964962" y="2556026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內槽定位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1209145" y="2556026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拾取入箱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26777" r="14276"/>
          <a:stretch/>
        </p:blipFill>
        <p:spPr>
          <a:xfrm rot="5400000">
            <a:off x="1628552" y="1609676"/>
            <a:ext cx="1318148" cy="110294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1877505" y="976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4605256" y="976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flipH="1">
            <a:off x="4550423" y="29451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6195854" y="167194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31" y="971024"/>
            <a:ext cx="1839091" cy="13793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/>
          <a:srcRect l="39429" t="44265" r="19806" b="18231"/>
          <a:stretch/>
        </p:blipFill>
        <p:spPr>
          <a:xfrm>
            <a:off x="2757674" y="3601234"/>
            <a:ext cx="2825990" cy="14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920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>
            <a:spLocks noChangeArrowheads="1"/>
          </p:cNvSpPr>
          <p:nvPr/>
        </p:nvSpPr>
        <p:spPr bwMode="auto">
          <a:xfrm flipH="1">
            <a:off x="-153525" y="996575"/>
            <a:ext cx="3510391" cy="33778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專案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	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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乾燥包投放自動化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-------------------A.1</a:t>
            </a: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  <a:hlinkClick r:id="rId2" action="ppaction://hlinkpres?slideindex=1&amp;slidetitle="/>
              </a:rPr>
              <a:t>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  <a:hlinkClick r:id="rId2" action="ppaction://hlinkpres?slideindex=1&amp;slidetitle="/>
              </a:rPr>
              <a:t>外骨骼機器人評估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-------------------A.2</a:t>
            </a: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zh-TW" altLang="en-US" sz="1050" dirty="0">
                <a:latin typeface="微軟正黑體" panose="020B0604030504040204" pitchFamily="34" charset="-120"/>
              </a:rPr>
              <a:t>柔性物件夾取機構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-------------------A.3</a:t>
            </a:r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7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8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----------A.4</a:t>
            </a:r>
          </a:p>
          <a:p>
            <a:pPr marL="742950" lvl="1" indent="-285750"/>
            <a:endParaRPr lang="en-US" altLang="zh-TW" sz="700" dirty="0">
              <a:solidFill>
                <a:srgbClr val="FF0000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700" dirty="0">
              <a:solidFill>
                <a:srgbClr val="FF0000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無塵布摺疊自動化評估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 A.5</a:t>
            </a:r>
          </a:p>
          <a:p>
            <a:pPr marL="742950" lvl="1" indent="-285750"/>
            <a:endParaRPr lang="en-US" altLang="zh-TW" sz="1050" dirty="0">
              <a:latin typeface="微軟正黑體" panose="020B0604030504040204" pitchFamily="34" charset="-120"/>
            </a:endParaRPr>
          </a:p>
          <a:p>
            <a:pPr marL="742950" lvl="1" indent="-285750"/>
            <a:endParaRPr lang="en-US" altLang="zh-TW" sz="1050" dirty="0">
              <a:latin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其他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 </a:t>
            </a:r>
            <a:r>
              <a:rPr lang="en-US" altLang="zh-TW" sz="1050" dirty="0"/>
              <a:t>ROS</a:t>
            </a:r>
            <a:r>
              <a:rPr lang="zh-TW" altLang="en-US" sz="1050" dirty="0"/>
              <a:t>協作手臂控制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-------------------C.1</a:t>
            </a:r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600" dirty="0">
                <a:latin typeface="微軟正黑體" panose="020B0604030504040204" pitchFamily="34" charset="-120"/>
              </a:rPr>
              <a:t>	</a:t>
            </a:r>
            <a:r>
              <a:rPr lang="en-US" altLang="zh-TW" sz="600" dirty="0">
                <a:latin typeface="微軟正黑體" panose="020B0604030504040204" pitchFamily="34" charset="-120"/>
                <a:sym typeface="Wingdings" pitchFamily="2" charset="2"/>
              </a:rPr>
              <a:t>	</a:t>
            </a: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 </a:t>
            </a:r>
            <a:r>
              <a:rPr lang="en-US" altLang="zh-TW" sz="1050" dirty="0"/>
              <a:t>TM</a:t>
            </a:r>
            <a:r>
              <a:rPr lang="zh-TW" altLang="en-US" sz="1050" dirty="0"/>
              <a:t>手臂外部控制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--------------------C.2</a:t>
            </a:r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zh-TW" altLang="en-US" sz="1050" dirty="0">
              <a:latin typeface="微軟正黑體" panose="020B0604030504040204" pitchFamily="34" charset="-120"/>
            </a:endParaRPr>
          </a:p>
        </p:txBody>
      </p:sp>
      <p:graphicFrame>
        <p:nvGraphicFramePr>
          <p:cNvPr id="5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559952"/>
              </p:ext>
            </p:extLst>
          </p:nvPr>
        </p:nvGraphicFramePr>
        <p:xfrm>
          <a:off x="3218973" y="1262056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3D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列印測試</a:t>
                      </a: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(D435)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041583"/>
              </p:ext>
            </p:extLst>
          </p:nvPr>
        </p:nvGraphicFramePr>
        <p:xfrm>
          <a:off x="3221850" y="811155"/>
          <a:ext cx="49955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1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5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51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TW" altLang="en-US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32694"/>
              </p:ext>
            </p:extLst>
          </p:nvPr>
        </p:nvGraphicFramePr>
        <p:xfrm>
          <a:off x="3218973" y="1638310"/>
          <a:ext cx="4998432" cy="213360"/>
        </p:xfrm>
        <a:graphic>
          <a:graphicData uri="http://schemas.openxmlformats.org/drawingml/2006/table">
            <a:tbl>
              <a:tblPr firstRow="1" bandRow="1"/>
              <a:tblGrid>
                <a:gridCol w="1665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87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型式搜尋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型式搜尋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54024"/>
              </p:ext>
            </p:extLst>
          </p:nvPr>
        </p:nvGraphicFramePr>
        <p:xfrm>
          <a:off x="3218973" y="195334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目標修正</a:t>
                      </a: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可行性評估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電控評估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53945"/>
              </p:ext>
            </p:extLst>
          </p:nvPr>
        </p:nvGraphicFramePr>
        <p:xfrm>
          <a:off x="3221850" y="342684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通信與開發工具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TW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OMPL</a:t>
                      </a:r>
                      <a:endParaRPr lang="zh-TW" altLang="en-US" sz="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TW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TM</a:t>
                      </a:r>
                      <a:r>
                        <a:rPr lang="zh-TW" altLang="en-US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ROS</a:t>
                      </a:r>
                      <a:r>
                        <a:rPr lang="zh-TW" altLang="en-US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控制測試</a:t>
                      </a:r>
                      <a:endParaRPr lang="id-ID" sz="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403651"/>
              </p:ext>
            </p:extLst>
          </p:nvPr>
        </p:nvGraphicFramePr>
        <p:xfrm>
          <a:off x="3221850" y="2718430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流程設計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關鍵技術測試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63956"/>
              </p:ext>
            </p:extLst>
          </p:nvPr>
        </p:nvGraphicFramePr>
        <p:xfrm>
          <a:off x="3221850" y="234672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</a:t>
                      </a:r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瞭解</a:t>
                      </a:r>
                      <a:r>
                        <a:rPr lang="en-US" altLang="zh-TW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方案評估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關鍵技術測試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xmlns="" id="{2CFF0F49-B3D7-4217-B3D2-56C8CB7F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08568"/>
              </p:ext>
            </p:extLst>
          </p:nvPr>
        </p:nvGraphicFramePr>
        <p:xfrm>
          <a:off x="3227304" y="3937622"/>
          <a:ext cx="4998432" cy="213360"/>
        </p:xfrm>
        <a:graphic>
          <a:graphicData uri="http://schemas.openxmlformats.org/drawingml/2006/table">
            <a:tbl>
              <a:tblPr firstRow="1" bandRow="1"/>
              <a:tblGrid>
                <a:gridCol w="1665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87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VPN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遠端控制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38066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穩定度測試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速度：</a:t>
            </a:r>
            <a:r>
              <a:rPr lang="en-US" altLang="zh-TW" dirty="0"/>
              <a:t>30%</a:t>
            </a:r>
          </a:p>
          <a:p>
            <a:r>
              <a:rPr lang="zh-TW" altLang="en-US" dirty="0"/>
              <a:t>循環次數：</a:t>
            </a:r>
            <a:r>
              <a:rPr lang="en-US" altLang="zh-TW" dirty="0"/>
              <a:t>15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總投放：</a:t>
            </a:r>
            <a:r>
              <a:rPr lang="en-US" altLang="zh-TW" dirty="0"/>
              <a:t>30</a:t>
            </a:r>
            <a:r>
              <a:rPr lang="zh-TW" altLang="en-US" dirty="0"/>
              <a:t>包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投放兩格為一個循環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測試</a:t>
            </a:r>
            <a:r>
              <a:rPr lang="en-US" altLang="zh-TW" dirty="0"/>
              <a:t>2</a:t>
            </a:r>
            <a:r>
              <a:rPr lang="zh-TW" altLang="en-US" dirty="0"/>
              <a:t>個循環修正</a:t>
            </a:r>
            <a:r>
              <a:rPr lang="en-US" altLang="zh-TW" dirty="0"/>
              <a:t>1</a:t>
            </a:r>
            <a:r>
              <a:rPr lang="zh-TW" altLang="en-US" dirty="0"/>
              <a:t>次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485054"/>
              </p:ext>
            </p:extLst>
          </p:nvPr>
        </p:nvGraphicFramePr>
        <p:xfrm>
          <a:off x="4121950" y="1671650"/>
          <a:ext cx="4500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56534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穩定度測試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速度：</a:t>
            </a:r>
            <a:r>
              <a:rPr lang="en-US" altLang="zh-TW" dirty="0"/>
              <a:t>30%</a:t>
            </a:r>
          </a:p>
          <a:p>
            <a:r>
              <a:rPr lang="zh-TW" altLang="en-US" dirty="0"/>
              <a:t>循環次數：</a:t>
            </a:r>
            <a:r>
              <a:rPr lang="en-US" altLang="zh-TW" dirty="0"/>
              <a:t>15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總投放：</a:t>
            </a:r>
            <a:r>
              <a:rPr lang="en-US" altLang="zh-TW" dirty="0"/>
              <a:t>30</a:t>
            </a:r>
            <a:r>
              <a:rPr lang="zh-TW" altLang="en-US" dirty="0"/>
              <a:t>包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投放兩格為一個循環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測試</a:t>
            </a:r>
            <a:r>
              <a:rPr lang="en-US" altLang="zh-TW" dirty="0"/>
              <a:t>2</a:t>
            </a:r>
            <a:r>
              <a:rPr lang="zh-TW" altLang="en-US" dirty="0"/>
              <a:t>個循環修正</a:t>
            </a:r>
            <a:r>
              <a:rPr lang="en-US" altLang="zh-TW" dirty="0"/>
              <a:t>1</a:t>
            </a:r>
            <a:r>
              <a:rPr lang="zh-TW" altLang="en-US" dirty="0"/>
              <a:t>次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888"/>
              </p:ext>
            </p:extLst>
          </p:nvPr>
        </p:nvGraphicFramePr>
        <p:xfrm>
          <a:off x="3941930" y="1671650"/>
          <a:ext cx="4300636" cy="2103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第</a:t>
                      </a:r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r>
                        <a:rPr lang="zh-TW" altLang="en-US" sz="1200" u="none" strike="noStrike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第</a:t>
                      </a:r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r>
                        <a:rPr lang="zh-TW" altLang="en-US" sz="1200" u="none" strike="noStrike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第</a:t>
                      </a:r>
                      <a:r>
                        <a:rPr lang="en-US" altLang="zh-TW" sz="1200" u="none" strike="noStrike" dirty="0">
                          <a:effectLst/>
                        </a:rPr>
                        <a:t>3</a:t>
                      </a:r>
                      <a:r>
                        <a:rPr lang="zh-TW" altLang="en-US" sz="1200" u="none" strike="noStrike" dirty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第</a:t>
                      </a:r>
                      <a:r>
                        <a:rPr lang="en-US" altLang="zh-TW" sz="1200" u="none" strike="noStrike" dirty="0">
                          <a:effectLst/>
                        </a:rPr>
                        <a:t>4</a:t>
                      </a:r>
                      <a:r>
                        <a:rPr lang="zh-TW" altLang="en-US" sz="1200" u="none" strike="noStrike" dirty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成功投放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en-US" altLang="zh-TW" sz="12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失敗投放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總投放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59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平均時間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137.2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134.6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157.4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124.4</a:t>
                      </a:r>
                      <a:endParaRPr lang="en-US" altLang="zh-TW" sz="12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36474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5400000">
            <a:off x="6994058" y="2090237"/>
            <a:ext cx="1096544" cy="144016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穩定度測試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12260" y="26564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投放不準</a:t>
            </a:r>
          </a:p>
        </p:txBody>
      </p:sp>
      <p:sp>
        <p:nvSpPr>
          <p:cNvPr id="8" name="等腰三角形 7"/>
          <p:cNvSpPr/>
          <p:nvPr/>
        </p:nvSpPr>
        <p:spPr>
          <a:xfrm rot="5400000">
            <a:off x="468333" y="2090237"/>
            <a:ext cx="1096544" cy="144016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8" idx="0"/>
            <a:endCxn id="7" idx="3"/>
          </p:cNvCxnSpPr>
          <p:nvPr/>
        </p:nvCxnSpPr>
        <p:spPr>
          <a:xfrm>
            <a:off x="1736685" y="2810317"/>
            <a:ext cx="50855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251011" y="1522768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16200000">
            <a:off x="4139744" y="2874625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2153540" y="2808295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09801" y="40610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手臂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3797678" y="42267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周邊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2804118" y="12424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影像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810911" y="32856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吸力不足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409213" y="335656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入箱點位不準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2783147" y="19723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角度判斷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3721142" y="159502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乾燥包缺陷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407321" y="22284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影像視野</a:t>
            </a: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2366755" y="2309218"/>
            <a:ext cx="1702792" cy="31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685958" y="1940163"/>
            <a:ext cx="10618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4341417" y="2536181"/>
            <a:ext cx="10618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1051369" y="3677483"/>
            <a:ext cx="1540411" cy="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214836" y="3592680"/>
            <a:ext cx="1540411" cy="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14" y="118901"/>
            <a:ext cx="24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69"/>
          <a:stretch/>
        </p:blipFill>
        <p:spPr>
          <a:xfrm>
            <a:off x="6552220" y="112069"/>
            <a:ext cx="139515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4983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動力外骨骼</a:t>
            </a:r>
            <a:r>
              <a:rPr lang="en-US" altLang="zh-TW" dirty="0"/>
              <a:t>-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85" y="2031690"/>
            <a:ext cx="2571952" cy="28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0" y="2031690"/>
            <a:ext cx="2744662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30" y="2031690"/>
            <a:ext cx="2997647" cy="2880000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quarter" idx="22"/>
          </p:nvPr>
        </p:nvPicPr>
        <p:blipFill rotWithShape="1">
          <a:blip r:embed="rId5"/>
          <a:srcRect l="18282" t="5835" r="73280" b="89164"/>
          <a:stretch/>
        </p:blipFill>
        <p:spPr>
          <a:xfrm>
            <a:off x="2861810" y="289827"/>
            <a:ext cx="1543141" cy="51445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29874" y="165778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上肢外骨骼機器人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977702" y="165777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腰部外骨骼機器人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712682" y="165777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下肢外骨骼機器人</a:t>
            </a:r>
          </a:p>
        </p:txBody>
      </p:sp>
    </p:spTree>
    <p:extLst>
      <p:ext uri="{BB962C8B-B14F-4D97-AF65-F5344CB8AC3E}">
        <p14:creationId xmlns:p14="http://schemas.microsoft.com/office/powerpoint/2010/main" val="312554160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動力外骨骼</a:t>
            </a:r>
            <a:r>
              <a:rPr lang="en-US" altLang="zh-TW" dirty="0"/>
              <a:t>-</a:t>
            </a:r>
            <a:r>
              <a:rPr lang="zh-TW" altLang="en-US" dirty="0"/>
              <a:t>唐朝機器人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95287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背部助力外骨骼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855626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肩部助力外骨骼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902209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腿部助力外骨骼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" y="1982443"/>
            <a:ext cx="2798984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39" y="1982443"/>
            <a:ext cx="2844395" cy="21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84" y="1982443"/>
            <a:ext cx="277147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0527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xmlns="" id="{CEF22609-4ED9-4844-8AFE-8EAA38299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781" l="9951" r="89803">
                        <a14:foregroundMark x1="42383" y1="87813" x2="50491" y2="94063"/>
                        <a14:foregroundMark x1="50491" y1="94063" x2="60442" y2="91719"/>
                        <a14:foregroundMark x1="60442" y1="91719" x2="62162" y2="87969"/>
                        <a14:foregroundMark x1="48403" y1="95781" x2="57002" y2="9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8722" y="1616285"/>
            <a:ext cx="4186557" cy="3291642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7" b="8629"/>
          <a:stretch/>
        </p:blipFill>
        <p:spPr>
          <a:xfrm>
            <a:off x="1090230" y="1994713"/>
            <a:ext cx="2115235" cy="1500740"/>
          </a:xfrm>
          <a:effectLst>
            <a:softEdge rad="31750"/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模組化仿生手掌</a:t>
            </a: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</a:rPr>
              <a:t>應用情境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b="7564"/>
          <a:stretch/>
        </p:blipFill>
        <p:spPr>
          <a:xfrm>
            <a:off x="1106615" y="3508078"/>
            <a:ext cx="2115235" cy="13872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/>
          <a:stretch/>
        </p:blipFill>
        <p:spPr>
          <a:xfrm>
            <a:off x="6237185" y="1993638"/>
            <a:ext cx="2002177" cy="150181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39" y="3508078"/>
            <a:ext cx="2003323" cy="15018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圓角矩形 10"/>
          <p:cNvSpPr/>
          <p:nvPr/>
        </p:nvSpPr>
        <p:spPr>
          <a:xfrm>
            <a:off x="527865" y="1401621"/>
            <a:ext cx="3189040" cy="36082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517105" y="1401620"/>
            <a:ext cx="3330370" cy="368596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580807" y="1463669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3K</a:t>
            </a:r>
            <a:r>
              <a:rPr lang="zh-TW" altLang="en-US" sz="2400" dirty="0"/>
              <a:t>環境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375925" y="146366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多型態夾持</a:t>
            </a:r>
          </a:p>
        </p:txBody>
      </p:sp>
    </p:spTree>
    <p:extLst>
      <p:ext uri="{BB962C8B-B14F-4D97-AF65-F5344CB8AC3E}">
        <p14:creationId xmlns:p14="http://schemas.microsoft.com/office/powerpoint/2010/main" val="37779049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模組化仿生手掌</a:t>
            </a: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</a:rPr>
              <a:t>模組化方式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2462C61-C6DE-4CB1-B82C-BDF2F800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55" y="2256715"/>
            <a:ext cx="2567162" cy="1957889"/>
          </a:xfrm>
          <a:prstGeom prst="rect">
            <a:avLst/>
          </a:prstGeom>
        </p:spPr>
      </p:pic>
      <p:pic>
        <p:nvPicPr>
          <p:cNvPr id="6" name="Picture 2" descr="台灣雄克-機械手換爪機構,機械手換爪系統">
            <a:extLst>
              <a:ext uri="{FF2B5EF4-FFF2-40B4-BE49-F238E27FC236}">
                <a16:creationId xmlns:a16="http://schemas.microsoft.com/office/drawing/2014/main" xmlns="" id="{95EAFB85-A386-4703-84B8-6872AEF0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15" y="2329152"/>
            <a:ext cx="1268938" cy="14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xmlns="" id="{CEF22609-4ED9-4844-8AFE-8EAA38299C5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781" l="9951" r="89803">
                        <a14:foregroundMark x1="42383" y1="87813" x2="50491" y2="94063"/>
                        <a14:foregroundMark x1="50491" y1="94063" x2="60442" y2="91719"/>
                        <a14:foregroundMark x1="60442" y1="91719" x2="62162" y2="87969"/>
                        <a14:foregroundMark x1="48403" y1="95781" x2="57002" y2="9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963" y="1401620"/>
            <a:ext cx="4236074" cy="333057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567178" y="173349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手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331205" y="173349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腳本控制</a:t>
            </a:r>
          </a:p>
        </p:txBody>
      </p:sp>
    </p:spTree>
    <p:extLst>
      <p:ext uri="{BB962C8B-B14F-4D97-AF65-F5344CB8AC3E}">
        <p14:creationId xmlns:p14="http://schemas.microsoft.com/office/powerpoint/2010/main" val="56806981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 A </a:t>
            </a:r>
            <a:br>
              <a:rPr lang="en-US" altLang="zh-TW" dirty="0"/>
            </a:br>
            <a:r>
              <a:rPr lang="en-US" altLang="zh-TW" dirty="0"/>
              <a:t>Robot+3D</a:t>
            </a:r>
            <a:r>
              <a:rPr lang="zh-TW" altLang="en-US" dirty="0"/>
              <a:t>視覺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585" y="1536635"/>
            <a:ext cx="3276600" cy="1771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6303" y="1576542"/>
            <a:ext cx="3048000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6745" y="3452045"/>
            <a:ext cx="5162550" cy="981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圓角矩形 6"/>
          <p:cNvSpPr/>
          <p:nvPr/>
        </p:nvSpPr>
        <p:spPr>
          <a:xfrm>
            <a:off x="2976158" y="261520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128623" y="2500964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827656" y="331703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941930" y="840022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合計新台幣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1,277,328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val="86480798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30" y="1064142"/>
            <a:ext cx="4272003" cy="335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 B </a:t>
            </a:r>
            <a:br>
              <a:rPr lang="en-US" altLang="zh-TW" dirty="0"/>
            </a:br>
            <a:r>
              <a:rPr lang="en-US" altLang="zh-TW" dirty="0"/>
              <a:t>Robot+</a:t>
            </a:r>
            <a:r>
              <a:rPr lang="zh-TW" altLang="en-US" dirty="0"/>
              <a:t>定位機構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585" y="1536635"/>
            <a:ext cx="3276600" cy="17716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976158" y="261520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215117" y="626521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合計新台幣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925,000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7" t="4789" r="19728" b="6545"/>
          <a:stretch/>
        </p:blipFill>
        <p:spPr bwMode="auto">
          <a:xfrm>
            <a:off x="4031940" y="2615200"/>
            <a:ext cx="2430270" cy="211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1375178" y="3671440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初估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15,000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  <p:sp>
        <p:nvSpPr>
          <p:cNvPr id="5" name="向右箭號 4"/>
          <p:cNvSpPr/>
          <p:nvPr/>
        </p:nvSpPr>
        <p:spPr>
          <a:xfrm flipH="1">
            <a:off x="3093763" y="3671440"/>
            <a:ext cx="978408" cy="363892"/>
          </a:xfrm>
          <a:prstGeom prst="rightArrow">
            <a:avLst>
              <a:gd name="adj1" fmla="val 50000"/>
              <a:gd name="adj2" fmla="val 539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68008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 B </a:t>
            </a:r>
            <a:br>
              <a:rPr lang="en-US" altLang="zh-TW" dirty="0"/>
            </a:br>
            <a:r>
              <a:rPr lang="en-US" altLang="zh-TW" dirty="0"/>
              <a:t>XY</a:t>
            </a:r>
            <a:r>
              <a:rPr lang="zh-TW" altLang="en-US" dirty="0"/>
              <a:t> 伺服平台</a:t>
            </a:r>
            <a:r>
              <a:rPr lang="en-US" altLang="zh-TW" dirty="0"/>
              <a:t>+</a:t>
            </a:r>
            <a:r>
              <a:rPr lang="zh-TW" altLang="en-US" dirty="0"/>
              <a:t>整料機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17005" y="789064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合計約新台幣</a:t>
            </a:r>
            <a:r>
              <a:rPr lang="en-US" altLang="zh-TW" sz="2000">
                <a:solidFill>
                  <a:srgbClr val="FF0000"/>
                </a:solidFill>
                <a:latin typeface="微軟正黑體" panose="020B0604030504040204" pitchFamily="34" charset="-120"/>
              </a:rPr>
              <a:t>301,300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5421" y="3386735"/>
            <a:ext cx="5105400" cy="4286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286635" y="4079035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機構</a:t>
            </a:r>
            <a:r>
              <a:rPr lang="en-US" altLang="zh-TW" sz="2000" dirty="0">
                <a:solidFill>
                  <a:srgbClr val="FF0000"/>
                </a:solidFill>
              </a:rPr>
              <a:t>+</a:t>
            </a:r>
            <a:r>
              <a:rPr lang="zh-TW" altLang="en-US" sz="2000" dirty="0">
                <a:solidFill>
                  <a:srgbClr val="FF0000"/>
                </a:solidFill>
              </a:rPr>
              <a:t>電控粗估</a:t>
            </a:r>
            <a:r>
              <a:rPr lang="en-US" altLang="zh-TW" sz="2000" dirty="0">
                <a:solidFill>
                  <a:srgbClr val="FF0000"/>
                </a:solidFill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</a:rPr>
              <a:t>萬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5022050" y="331875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450" y="1302447"/>
            <a:ext cx="4006683" cy="1763167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687747" y="1536635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60965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A641358C-FD1C-48D5-BD43-97266121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320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/>
            </a:r>
            <a:b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</a:br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L8A</a:t>
            </a:r>
            <a:r>
              <a:rPr lang="zh-TW" altLang="en-US" dirty="0">
                <a:latin typeface="微軟正黑體" panose="020B0604030504040204" pitchFamily="34" charset="-120"/>
                <a:sym typeface="Wingdings" pitchFamily="2" charset="2"/>
              </a:rPr>
              <a:t>目前</a:t>
            </a:r>
            <a:endParaRPr lang="zh-TW" altLang="en-US" dirty="0"/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xmlns="" id="{38E9AF80-B95B-481E-ABA2-5A0B653AD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" t="45201" r="2378" b="2531"/>
          <a:stretch/>
        </p:blipFill>
        <p:spPr>
          <a:xfrm>
            <a:off x="476545" y="2905020"/>
            <a:ext cx="4866213" cy="2000053"/>
          </a:xfrm>
          <a:prstGeom prst="rect">
            <a:avLst/>
          </a:prstGeom>
        </p:spPr>
      </p:pic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xmlns="" id="{23567982-E6DD-4D60-9435-2DF318363D2F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/>
          <a:stretch>
            <a:fillRect/>
          </a:stretch>
        </p:blipFill>
        <p:spPr>
          <a:xfrm>
            <a:off x="5247075" y="1716831"/>
            <a:ext cx="3866912" cy="28803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D63CD189-6183-4D03-A605-8855E86800B3}"/>
              </a:ext>
            </a:extLst>
          </p:cNvPr>
          <p:cNvSpPr txBox="1"/>
          <p:nvPr/>
        </p:nvSpPr>
        <p:spPr>
          <a:xfrm>
            <a:off x="514962" y="1401620"/>
            <a:ext cx="4291881" cy="152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</a:rPr>
              <a:t>靶材材質</a:t>
            </a:r>
            <a:r>
              <a:rPr lang="en-US" altLang="zh-TW" sz="1600" dirty="0">
                <a:latin typeface="微軟正黑體" panose="020B0604030504040204" pitchFamily="34" charset="-120"/>
              </a:rPr>
              <a:t>ITO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</a:rPr>
              <a:t>使用的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</a:rPr>
              <a:t>Sandpaper</a:t>
            </a: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</a:rPr>
              <a:t>100#/1000#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微軟正黑體" panose="020B0604030504040204" pitchFamily="34" charset="-120"/>
              </a:rPr>
              <a:t>task time</a:t>
            </a:r>
            <a:r>
              <a:rPr lang="zh-TW" altLang="en-US" sz="1600" dirty="0">
                <a:latin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</a:rPr>
              <a:t>20</a:t>
            </a:r>
            <a:r>
              <a:rPr lang="zh-TW" altLang="en-US" sz="1600" dirty="0">
                <a:latin typeface="微軟正黑體" panose="020B0604030504040204" pitchFamily="34" charset="-120"/>
              </a:rPr>
              <a:t>分鐘</a:t>
            </a:r>
            <a:endParaRPr lang="en-US" altLang="zh-TW" sz="1600" dirty="0"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微軟正黑體" panose="020B0604030504040204" pitchFamily="34" charset="-120"/>
              </a:rPr>
              <a:t>8A</a:t>
            </a:r>
            <a:r>
              <a:rPr lang="zh-TW" altLang="en-US" sz="1600" dirty="0">
                <a:latin typeface="微軟正黑體" panose="020B0604030504040204" pitchFamily="34" charset="-120"/>
              </a:rPr>
              <a:t>坤騰  </a:t>
            </a:r>
            <a:r>
              <a:rPr lang="en-US" altLang="zh-TW" sz="1600" dirty="0">
                <a:latin typeface="微軟正黑體" panose="020B0604030504040204" pitchFamily="34" charset="-120"/>
              </a:rPr>
              <a:t>6/11(</a:t>
            </a:r>
            <a:r>
              <a:rPr lang="zh-TW" altLang="en-US" sz="1600" dirty="0">
                <a:latin typeface="微軟正黑體" panose="020B0604030504040204" pitchFamily="34" charset="-120"/>
              </a:rPr>
              <a:t>五</a:t>
            </a:r>
            <a:r>
              <a:rPr lang="en-US" altLang="zh-TW" sz="1600" dirty="0">
                <a:latin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</a:rPr>
              <a:t>上午研磨流程、環境 </a:t>
            </a:r>
            <a:r>
              <a:rPr lang="en-US" altLang="zh-TW" sz="1600" dirty="0">
                <a:latin typeface="微軟正黑體" panose="020B0604030504040204" pitchFamily="34" charset="-120"/>
              </a:rPr>
              <a:t>(CCTV)</a:t>
            </a:r>
            <a:endParaRPr lang="zh-TW" altLang="en-US" sz="1600" dirty="0">
              <a:latin typeface="微軟正黑體" panose="020B0604030504040204" pitchFamily="34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707015" y="4584518"/>
            <a:ext cx="0" cy="4175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/>
          <p:nvPr/>
        </p:nvCxnSpPr>
        <p:spPr>
          <a:xfrm rot="16200000" flipH="1">
            <a:off x="4141455" y="4072946"/>
            <a:ext cx="1491160" cy="360040"/>
          </a:xfrm>
          <a:prstGeom prst="bentConnector3">
            <a:avLst>
              <a:gd name="adj1" fmla="val -23131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4677501" y="4998546"/>
            <a:ext cx="389554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72892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柔性物件夾取機構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85" y="1671650"/>
            <a:ext cx="3480593" cy="231816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446625"/>
            <a:ext cx="1920000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85" y="1446625"/>
            <a:ext cx="1920000" cy="1080000"/>
          </a:xfrm>
          <a:prstGeom prst="rect">
            <a:avLst/>
          </a:prstGeom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2" y="3111810"/>
            <a:ext cx="1920000" cy="1440000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19998545" flipV="1">
            <a:off x="4088655" y="35307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601455">
            <a:off x="4088656" y="17788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19485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874765134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6477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60" y="1593841"/>
            <a:ext cx="3360000" cy="2520000"/>
          </a:xfrm>
        </p:spPr>
      </p:pic>
      <p:pic>
        <p:nvPicPr>
          <p:cNvPr id="8" name="內容版面配置區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3700" y="1185341"/>
            <a:ext cx="2491897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3089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3335"/>
            <a:ext cx="3839999" cy="2880000"/>
          </a:xfr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3335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160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>
          <a:blip r:embed="rId2" cstate="print"/>
          <a:stretch>
            <a:fillRect/>
          </a:stretch>
        </p:blipFill>
        <p:spPr>
          <a:xfrm>
            <a:off x="655926" y="1401620"/>
            <a:ext cx="2497931" cy="33305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5" y="1154395"/>
            <a:ext cx="24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5" y="3066805"/>
            <a:ext cx="24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66" y="3066805"/>
            <a:ext cx="2400000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66" y="1154395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664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40" y="1581639"/>
            <a:ext cx="4160462" cy="3120347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7071" y="1971683"/>
            <a:ext cx="3120347" cy="234026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 rot="3991630">
            <a:off x="6872099" y="3139137"/>
            <a:ext cx="746335" cy="71615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44377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5" y="1131590"/>
            <a:ext cx="4948914" cy="3711686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45" y="3043276"/>
            <a:ext cx="24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45" y="1131590"/>
            <a:ext cx="2400000" cy="18000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 rot="5400000">
            <a:off x="6102689" y="1452186"/>
            <a:ext cx="579124" cy="84981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 rot="5400000">
            <a:off x="7153737" y="4096607"/>
            <a:ext cx="642547" cy="40504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4284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87"/>
          <a:stretch/>
        </p:blipFill>
        <p:spPr>
          <a:xfrm>
            <a:off x="2906815" y="1761660"/>
            <a:ext cx="5398731" cy="279031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吸盤測試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496" y="2110281"/>
            <a:ext cx="2788973" cy="209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377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測試反饋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吸盤選用修正</a:t>
            </a:r>
            <a:endParaRPr lang="en-US" altLang="zh-TW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錡鋒借用吸盤直徑</a:t>
            </a:r>
            <a:r>
              <a:rPr lang="en-US" altLang="zh-TW" dirty="0"/>
              <a:t>10,</a:t>
            </a:r>
            <a:r>
              <a:rPr lang="zh-TW" altLang="en-US" dirty="0"/>
              <a:t>直徑</a:t>
            </a:r>
            <a:r>
              <a:rPr lang="en-US" altLang="zh-TW" dirty="0"/>
              <a:t>20</a:t>
            </a:r>
            <a:r>
              <a:rPr lang="zh-TW" altLang="en-US" dirty="0"/>
              <a:t>測試</a:t>
            </a:r>
            <a:endParaRPr lang="en-US" altLang="zh-TW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新協祥預計下週拿到測試吸盤</a:t>
            </a:r>
            <a:endParaRPr lang="en-US" altLang="zh-TW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TW" altLang="en-US" dirty="0"/>
              <a:t>吸盤治具</a:t>
            </a:r>
            <a:r>
              <a:rPr lang="en-US" altLang="zh-TW" dirty="0"/>
              <a:t>-</a:t>
            </a:r>
            <a:r>
              <a:rPr lang="zh-TW" altLang="en-US" dirty="0"/>
              <a:t>吸盤</a:t>
            </a:r>
            <a:r>
              <a:rPr lang="en-US" altLang="zh-TW" dirty="0"/>
              <a:t>+</a:t>
            </a:r>
            <a:r>
              <a:rPr lang="zh-TW" altLang="en-US" dirty="0"/>
              <a:t>緩衝精具</a:t>
            </a:r>
            <a:endParaRPr lang="en-US" altLang="zh-TW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錡鋒客製化，設計中</a:t>
            </a:r>
            <a:r>
              <a:rPr lang="en-US" altLang="zh-TW" dirty="0"/>
              <a:t>(</a:t>
            </a:r>
            <a:r>
              <a:rPr lang="zh-TW" altLang="en-US" dirty="0"/>
              <a:t>待報價</a:t>
            </a:r>
            <a:r>
              <a:rPr lang="en-US" altLang="zh-TW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新協祥具模組化，待測試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3D</a:t>
            </a:r>
            <a:r>
              <a:rPr lang="zh-TW" altLang="en-US" dirty="0"/>
              <a:t>視覺任務測試</a:t>
            </a:r>
            <a:r>
              <a:rPr lang="en-US" altLang="zh-TW" dirty="0"/>
              <a:t>(</a:t>
            </a:r>
            <a:r>
              <a:rPr lang="zh-TW" altLang="en-US" dirty="0"/>
              <a:t>完成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51284"/>
            <a:ext cx="2985331" cy="22389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2" t="26847" r="14046" b="38728"/>
          <a:stretch/>
        </p:blipFill>
        <p:spPr>
          <a:xfrm rot="10800000" flipH="1">
            <a:off x="6012160" y="3087592"/>
            <a:ext cx="2985925" cy="18694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97569" y="956845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錡鋒</a:t>
            </a:r>
          </a:p>
        </p:txBody>
      </p:sp>
      <p:sp>
        <p:nvSpPr>
          <p:cNvPr id="7" name="矩形 6"/>
          <p:cNvSpPr/>
          <p:nvPr/>
        </p:nvSpPr>
        <p:spPr>
          <a:xfrm>
            <a:off x="7889495" y="3094465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新協祥</a:t>
            </a:r>
          </a:p>
        </p:txBody>
      </p:sp>
    </p:spTree>
    <p:extLst>
      <p:ext uri="{BB962C8B-B14F-4D97-AF65-F5344CB8AC3E}">
        <p14:creationId xmlns:p14="http://schemas.microsoft.com/office/powerpoint/2010/main" val="27387316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測試反饋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直徑</a:t>
            </a:r>
            <a:r>
              <a:rPr lang="en-US" altLang="zh-TW" dirty="0"/>
              <a:t>20</a:t>
            </a:r>
            <a:r>
              <a:rPr lang="zh-TW" altLang="en-US" dirty="0"/>
              <a:t>測試反饋：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紅圈的</a:t>
            </a:r>
            <a:r>
              <a:rPr lang="en-US" altLang="zh-TW" dirty="0"/>
              <a:t>4.5</a:t>
            </a:r>
            <a:r>
              <a:rPr lang="zh-TW" altLang="en-US" dirty="0"/>
              <a:t>折能順應乾燥包的表面</a:t>
            </a:r>
            <a:endParaRPr lang="en-US" altLang="zh-TW" dirty="0"/>
          </a:p>
          <a:p>
            <a:r>
              <a:rPr lang="zh-TW" altLang="en-US" dirty="0"/>
              <a:t>，利於取物，不須考慮萬向接頭</a:t>
            </a:r>
            <a:endParaRPr lang="en-US" altLang="zh-TW" dirty="0"/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dirty="0"/>
              <a:t>成功取物率</a:t>
            </a:r>
            <a:r>
              <a:rPr lang="en-US" altLang="zh-TW" dirty="0"/>
              <a:t>60%</a:t>
            </a:r>
            <a:r>
              <a:rPr lang="zh-TW" altLang="en-US" dirty="0"/>
              <a:t>，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判別成功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zh-TW" altLang="en-US" dirty="0">
                <a:solidFill>
                  <a:schemeClr val="tx1"/>
                </a:solidFill>
              </a:rPr>
              <a:t>；</a:t>
            </a:r>
            <a:r>
              <a:rPr lang="en-US" altLang="zh-TW" dirty="0"/>
              <a:t>20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失敗取物中，本次測試的氣壓管路較長，導致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吸力不足</a:t>
            </a:r>
            <a:r>
              <a:rPr lang="zh-TW" altLang="en-US" dirty="0"/>
              <a:t>失敗取物為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zh-TW" altLang="en-US" dirty="0"/>
              <a:t>；</a:t>
            </a:r>
            <a:r>
              <a:rPr lang="zh-TW" altLang="en-US" dirty="0">
                <a:solidFill>
                  <a:srgbClr val="FF0000"/>
                </a:solidFill>
              </a:rPr>
              <a:t>視覺判讀錯誤為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26777" r="14276"/>
          <a:stretch/>
        </p:blipFill>
        <p:spPr>
          <a:xfrm rot="5400000">
            <a:off x="5733821" y="1527835"/>
            <a:ext cx="3280973" cy="2745304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7497325" y="2745241"/>
            <a:ext cx="810090" cy="681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35831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A1CD12E0-3B3C-4C5A-9B33-C024FAA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320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/>
            </a:r>
            <a:b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</a:b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24BBDA3-CDA8-4F42-A306-F15A304EC03B}"/>
              </a:ext>
            </a:extLst>
          </p:cNvPr>
          <p:cNvSpPr/>
          <p:nvPr/>
        </p:nvSpPr>
        <p:spPr>
          <a:xfrm>
            <a:off x="149225" y="3462823"/>
            <a:ext cx="4797025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Robot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研磨治具：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雷射測距儀：測量手臂與靶才距離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吸塵機構：集塵功能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清潔機構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風刀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：研磨過程清潔功能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曲面研磨：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彈簧避震器：提升曲面研磨品質。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Force Sensor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：選用單軸向荷重型，回傳資訊了解研磨狀況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3C69118D-BAA2-4902-9387-E40745E38F06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83" y="1484961"/>
            <a:ext cx="1733550" cy="14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EFF633A1-42F7-43D8-AFC2-70752455D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" r="2949"/>
          <a:stretch/>
        </p:blipFill>
        <p:spPr>
          <a:xfrm>
            <a:off x="5020781" y="3352385"/>
            <a:ext cx="3871699" cy="1568549"/>
          </a:xfrm>
          <a:prstGeom prst="rect">
            <a:avLst/>
          </a:prstGeom>
        </p:spPr>
      </p:pic>
      <p:pic>
        <p:nvPicPr>
          <p:cNvPr id="15" name="內容版面配置區 3">
            <a:extLst>
              <a:ext uri="{FF2B5EF4-FFF2-40B4-BE49-F238E27FC236}">
                <a16:creationId xmlns:a16="http://schemas.microsoft.com/office/drawing/2014/main" xmlns="" id="{85C79C4F-56BF-4C6F-8F25-1D1223EF8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81"/>
          <a:stretch/>
        </p:blipFill>
        <p:spPr>
          <a:xfrm>
            <a:off x="4211960" y="1229513"/>
            <a:ext cx="2334199" cy="19993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A2755937-02C7-499D-9733-2BCE4E7D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690" y="1233301"/>
            <a:ext cx="2421152" cy="1995515"/>
          </a:xfrm>
          <a:prstGeom prst="rect">
            <a:avLst/>
          </a:prstGeom>
        </p:spPr>
      </p:pic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xmlns="" id="{92D9979D-0328-4BC5-AE7B-73CF6DA71B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78" t="65240" r="81135" b="21784"/>
          <a:stretch/>
        </p:blipFill>
        <p:spPr>
          <a:xfrm>
            <a:off x="2063864" y="1484961"/>
            <a:ext cx="2090540" cy="152263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D2525ECC-3D9B-4644-AD06-A9D96B7D22AC}"/>
              </a:ext>
            </a:extLst>
          </p:cNvPr>
          <p:cNvSpPr txBox="1"/>
          <p:nvPr/>
        </p:nvSpPr>
        <p:spPr>
          <a:xfrm>
            <a:off x="383413" y="111307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5C</a:t>
            </a:r>
            <a:r>
              <a:rPr lang="zh-TW" altLang="en-US" dirty="0">
                <a:solidFill>
                  <a:schemeClr val="tx2"/>
                </a:solidFill>
              </a:rPr>
              <a:t>手臂研磨治具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B0311EE7-C184-496C-9245-ABDA9D55BAC4}"/>
              </a:ext>
            </a:extLst>
          </p:cNvPr>
          <p:cNvSpPr txBox="1"/>
          <p:nvPr/>
        </p:nvSpPr>
        <p:spPr>
          <a:xfrm>
            <a:off x="2552732" y="1113074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8A</a:t>
            </a:r>
            <a:r>
              <a:rPr lang="zh-TW" altLang="en-US" dirty="0">
                <a:solidFill>
                  <a:schemeClr val="tx2"/>
                </a:solidFill>
              </a:rPr>
              <a:t>研磨工具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C862D264-DD9A-4E85-AE6F-6B09F8885E6A}"/>
              </a:ext>
            </a:extLst>
          </p:cNvPr>
          <p:cNvSpPr txBox="1"/>
          <p:nvPr/>
        </p:nvSpPr>
        <p:spPr>
          <a:xfrm>
            <a:off x="5052688" y="749735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NG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A456CA18-50EC-47C6-8BE8-0C2077B1A0BB}"/>
              </a:ext>
            </a:extLst>
          </p:cNvPr>
          <p:cNvSpPr txBox="1"/>
          <p:nvPr/>
        </p:nvSpPr>
        <p:spPr>
          <a:xfrm>
            <a:off x="7498483" y="740929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GO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769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直徑</a:t>
            </a:r>
            <a:r>
              <a:rPr lang="en-US" altLang="zh-TW" dirty="0"/>
              <a:t>10</a:t>
            </a:r>
            <a:r>
              <a:rPr lang="zh-TW" altLang="en-US" dirty="0"/>
              <a:t>測試反饋：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成功取物率</a:t>
            </a:r>
            <a:r>
              <a:rPr lang="en-US" altLang="zh-TW" dirty="0"/>
              <a:t>68%</a:t>
            </a:r>
            <a:r>
              <a:rPr lang="zh-TW" altLang="en-US" dirty="0"/>
              <a:t>，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判別成功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zh-TW" altLang="en-US" dirty="0">
                <a:solidFill>
                  <a:schemeClr val="tx1"/>
                </a:solidFill>
              </a:rPr>
              <a:t>；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因吸力不足取物失敗</a:t>
            </a:r>
            <a:r>
              <a:rPr lang="en-US" altLang="zh-TW" dirty="0"/>
              <a:t>16</a:t>
            </a:r>
            <a:r>
              <a:rPr lang="zh-TW" altLang="en-US" dirty="0"/>
              <a:t>次</a:t>
            </a:r>
            <a:endParaRPr lang="en-US" altLang="zh-TW" dirty="0"/>
          </a:p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測試反饋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5" y="890527"/>
            <a:ext cx="2700300" cy="2025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5" y="2983260"/>
            <a:ext cx="2700300" cy="20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033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TM</a:t>
            </a:r>
            <a:r>
              <a:rPr lang="zh-TW" altLang="en-US" dirty="0"/>
              <a:t> </a:t>
            </a:r>
            <a:r>
              <a:rPr lang="en-US" altLang="zh-TW" dirty="0"/>
              <a:t>robot</a:t>
            </a:r>
            <a:r>
              <a:rPr lang="zh-TW" altLang="en-US" dirty="0"/>
              <a:t>課程</a:t>
            </a:r>
            <a:r>
              <a:rPr lang="en-US" altLang="zh-TW" dirty="0"/>
              <a:t>(2</a:t>
            </a:r>
            <a:r>
              <a:rPr lang="zh-TW" altLang="en-US" dirty="0"/>
              <a:t>月</a:t>
            </a:r>
            <a:r>
              <a:rPr lang="en-US" altLang="zh-TW" dirty="0"/>
              <a:t>-4</a:t>
            </a:r>
            <a:r>
              <a:rPr lang="zh-TW" altLang="en-US" dirty="0"/>
              <a:t>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074103213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907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外骨骼機器人評估</a:t>
            </a: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545320862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59636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/>
              <a:t>外骨骼機器人測試</a:t>
            </a:r>
            <a:r>
              <a:rPr lang="en-US" altLang="zh-TW" dirty="0"/>
              <a:t>(</a:t>
            </a:r>
            <a:r>
              <a:rPr lang="en-US" altLang="zh-TW" dirty="0">
                <a:latin typeface="微軟正黑體" panose="020B0604030504040204" pitchFamily="34" charset="-120"/>
              </a:rPr>
              <a:t>ATOUN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Model Y)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zh-TW" dirty="0"/>
              <a:t>3/10</a:t>
            </a:r>
            <a:r>
              <a:rPr lang="zh-TW" altLang="en-US" dirty="0"/>
              <a:t> </a:t>
            </a:r>
            <a:r>
              <a:rPr lang="en-US" altLang="zh-TW" dirty="0"/>
              <a:t>9:00-11:00</a:t>
            </a:r>
            <a:r>
              <a:rPr lang="zh-TW" altLang="en-US" dirty="0"/>
              <a:t>測試</a:t>
            </a:r>
            <a:endParaRPr lang="en-US" altLang="zh-TW" dirty="0"/>
          </a:p>
          <a:p>
            <a:r>
              <a:rPr lang="zh-TW" altLang="en-US" dirty="0"/>
              <a:t>實際使用時間</a:t>
            </a:r>
            <a:r>
              <a:rPr lang="en-US" altLang="zh-TW" dirty="0"/>
              <a:t>2</a:t>
            </a:r>
            <a:r>
              <a:rPr lang="zh-TW" altLang="en-US" dirty="0"/>
              <a:t>小時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1</a:t>
            </a:r>
            <a:r>
              <a:rPr lang="zh-TW" altLang="en-US" dirty="0"/>
              <a:t>：虛線處壓迫肩頸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2</a:t>
            </a:r>
            <a:r>
              <a:rPr lang="zh-TW" altLang="en-US" dirty="0"/>
              <a:t>：省力感測位置與實際搬運情境不符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3</a:t>
            </a:r>
            <a:r>
              <a:rPr lang="zh-TW" altLang="en-US" dirty="0"/>
              <a:t>：適合用於雙手搬運物品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4</a:t>
            </a:r>
            <a:r>
              <a:rPr lang="zh-TW" altLang="en-US" dirty="0"/>
              <a:t>：省力於二頭肌、三頭肌，對於提取物品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       輔助有限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/>
          <a:srcRect l="75243" t="43755" r="12803" b="23741"/>
          <a:stretch/>
        </p:blipFill>
        <p:spPr>
          <a:xfrm>
            <a:off x="6732240" y="1626645"/>
            <a:ext cx="1710190" cy="2615584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7313730" y="1716655"/>
            <a:ext cx="547210" cy="55311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32532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011" y="1589141"/>
            <a:ext cx="3660406" cy="274530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/>
              <a:t>外骨骼機器人測試</a:t>
            </a:r>
            <a:r>
              <a:rPr lang="en-US" altLang="zh-TW" dirty="0"/>
              <a:t>(</a:t>
            </a:r>
            <a:r>
              <a:rPr lang="en-US" altLang="zh-TW" dirty="0">
                <a:latin typeface="微軟正黑體" panose="020B0604030504040204" pitchFamily="34" charset="-120"/>
              </a:rPr>
              <a:t>ATOUN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Model Y)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6451" y="1587397"/>
            <a:ext cx="3662400" cy="2746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5371" y="1587397"/>
            <a:ext cx="3662400" cy="27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032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A1CD12E0-3B3C-4C5A-9B33-C024FAA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320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/>
            </a:r>
            <a:b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</a:br>
            <a:endParaRPr lang="zh-TW" altLang="en-US" dirty="0"/>
          </a:p>
        </p:txBody>
      </p:sp>
      <p:pic>
        <p:nvPicPr>
          <p:cNvPr id="26" name="內容版面配置區 25">
            <a:extLst>
              <a:ext uri="{FF2B5EF4-FFF2-40B4-BE49-F238E27FC236}">
                <a16:creationId xmlns:a16="http://schemas.microsoft.com/office/drawing/2014/main" xmlns="" id="{31D60096-3F74-4BD7-A198-07F051C5BD5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2" y="1786976"/>
            <a:ext cx="2094746" cy="3118275"/>
          </a:xfr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xmlns="" id="{05249EE9-97B6-46D6-90A4-7B5208312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7" y="1781437"/>
            <a:ext cx="2070535" cy="31182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xmlns="" id="{6EE68253-F79F-417C-AF3A-39C03CDDEC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92" y="1787651"/>
            <a:ext cx="1950296" cy="31176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xmlns="" id="{1DF74244-E07D-4082-B9DD-2252A10892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793735"/>
            <a:ext cx="1306800" cy="311760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xmlns="" id="{3A2FC79A-C21A-4772-95ED-20C2098960F4}"/>
              </a:ext>
            </a:extLst>
          </p:cNvPr>
          <p:cNvSpPr txBox="1"/>
          <p:nvPr/>
        </p:nvSpPr>
        <p:spPr>
          <a:xfrm>
            <a:off x="1879799" y="1217652"/>
            <a:ext cx="114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</a:rPr>
              <a:t>研磨前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xmlns="" id="{EB07A165-D814-4239-B6AB-58B8EB5CFB18}"/>
              </a:ext>
            </a:extLst>
          </p:cNvPr>
          <p:cNvSpPr txBox="1"/>
          <p:nvPr/>
        </p:nvSpPr>
        <p:spPr>
          <a:xfrm>
            <a:off x="6597225" y="1221322"/>
            <a:ext cx="114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</a:rPr>
              <a:t>研磨後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xmlns="" id="{6008DFF9-B0C6-4EC2-8551-078C6B8EDA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81" y="1805358"/>
            <a:ext cx="2035073" cy="3105977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xmlns="" id="{7DE0075A-D4E4-4089-923A-18BCA815B90E}"/>
              </a:ext>
            </a:extLst>
          </p:cNvPr>
          <p:cNvSpPr txBox="1"/>
          <p:nvPr/>
        </p:nvSpPr>
        <p:spPr>
          <a:xfrm>
            <a:off x="6306592" y="1214328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TW" altLang="en-US" dirty="0"/>
              <a:t>酒精擦拭後</a:t>
            </a:r>
          </a:p>
        </p:txBody>
      </p:sp>
    </p:spTree>
    <p:extLst>
      <p:ext uri="{BB962C8B-B14F-4D97-AF65-F5344CB8AC3E}">
        <p14:creationId xmlns:p14="http://schemas.microsoft.com/office/powerpoint/2010/main" val="2272280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3" r="54457"/>
          <a:stretch/>
        </p:blipFill>
        <p:spPr>
          <a:xfrm>
            <a:off x="481674" y="2668548"/>
            <a:ext cx="5985665" cy="23266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17" y="906566"/>
            <a:ext cx="4845910" cy="22502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 rot="378578">
            <a:off x="6129802" y="1572096"/>
            <a:ext cx="675075" cy="540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096725" y="3475452"/>
            <a:ext cx="1243775" cy="352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8" idx="1"/>
            <a:endCxn id="8" idx="3"/>
          </p:cNvCxnSpPr>
          <p:nvPr/>
        </p:nvCxnSpPr>
        <p:spPr>
          <a:xfrm>
            <a:off x="2096725" y="3651870"/>
            <a:ext cx="1243775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圓角矩形 20"/>
          <p:cNvSpPr/>
          <p:nvPr/>
        </p:nvSpPr>
        <p:spPr>
          <a:xfrm rot="378578">
            <a:off x="5507169" y="1466947"/>
            <a:ext cx="478952" cy="540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16505" y="3291830"/>
            <a:ext cx="741349" cy="720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02493" y="2020202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/>
              <a:t>軌道</a:t>
            </a:r>
            <a:r>
              <a:rPr lang="en-US" altLang="zh-TW" sz="1800" dirty="0"/>
              <a:t>4</a:t>
            </a:r>
            <a:r>
              <a:rPr lang="zh-TW" altLang="en-US" sz="1800" dirty="0"/>
              <a:t>條 高度約</a:t>
            </a:r>
            <a:r>
              <a:rPr lang="en-US" altLang="zh-TW" sz="1800" dirty="0"/>
              <a:t>25mm</a:t>
            </a:r>
            <a:endParaRPr lang="zh-TW" altLang="en-US" sz="1800" dirty="0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2279345" y="2031691"/>
            <a:ext cx="3462785" cy="1412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2"/>
          </p:cNvCxnSpPr>
          <p:nvPr/>
        </p:nvCxnSpPr>
        <p:spPr>
          <a:xfrm flipH="1">
            <a:off x="3182588" y="2110520"/>
            <a:ext cx="3255075" cy="13337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xmlns="" id="{7104820E-7FFB-4970-AE0F-B310FBD2979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487180" y="2389534"/>
            <a:ext cx="1083261" cy="90229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45" y="1581641"/>
            <a:ext cx="2182232" cy="33305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目前流程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45" y="1581640"/>
            <a:ext cx="1400756" cy="33417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60" y="1581640"/>
            <a:ext cx="2211502" cy="33305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2877545" y="1288042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5400000" flipV="1">
            <a:off x="3642630" y="3019513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4847858" y="1738092"/>
            <a:ext cx="446158" cy="31055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rot="5400000" flipH="1">
            <a:off x="2366755" y="3019513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882906" y="4687190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 12"/>
          <p:cNvSpPr/>
          <p:nvPr/>
        </p:nvSpPr>
        <p:spPr>
          <a:xfrm>
            <a:off x="3970683" y="3002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6771238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7" t="6125" r="29126" b="15126"/>
          <a:stretch/>
        </p:blipFill>
        <p:spPr>
          <a:xfrm>
            <a:off x="208463" y="1581640"/>
            <a:ext cx="1115899" cy="3347699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1038920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31137" y="428194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08463" y="212170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943590" y="367485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94542" y="9920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開門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706924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拆蓋板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556873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研磨前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968662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研磨後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887320" y="2720743"/>
            <a:ext cx="406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塑膠布簾</a:t>
            </a:r>
          </a:p>
        </p:txBody>
      </p:sp>
      <p:sp>
        <p:nvSpPr>
          <p:cNvPr id="28" name="向右箭號 12">
            <a:extLst>
              <a:ext uri="{FF2B5EF4-FFF2-40B4-BE49-F238E27FC236}">
                <a16:creationId xmlns:a16="http://schemas.microsoft.com/office/drawing/2014/main" xmlns="" id="{0167B429-F1C6-4357-8CD3-6D7BABF797ED}"/>
              </a:ext>
            </a:extLst>
          </p:cNvPr>
          <p:cNvSpPr/>
          <p:nvPr/>
        </p:nvSpPr>
        <p:spPr>
          <a:xfrm flipH="1">
            <a:off x="3970683" y="3002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14">
            <a:extLst>
              <a:ext uri="{FF2B5EF4-FFF2-40B4-BE49-F238E27FC236}">
                <a16:creationId xmlns:a16="http://schemas.microsoft.com/office/drawing/2014/main" xmlns="" id="{E41FD54B-B0CE-4139-8B1E-0BD303D9AF70}"/>
              </a:ext>
            </a:extLst>
          </p:cNvPr>
          <p:cNvSpPr/>
          <p:nvPr/>
        </p:nvSpPr>
        <p:spPr>
          <a:xfrm flipH="1">
            <a:off x="6771238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16">
            <a:extLst>
              <a:ext uri="{FF2B5EF4-FFF2-40B4-BE49-F238E27FC236}">
                <a16:creationId xmlns:a16="http://schemas.microsoft.com/office/drawing/2014/main" xmlns="" id="{F703D038-240F-47D0-94EC-66E9877EE55F}"/>
              </a:ext>
            </a:extLst>
          </p:cNvPr>
          <p:cNvSpPr/>
          <p:nvPr/>
        </p:nvSpPr>
        <p:spPr>
          <a:xfrm flipH="1">
            <a:off x="1038920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101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ITO</a:t>
            </a:r>
            <a:r>
              <a:rPr lang="zh-TW" altLang="en-US" dirty="0"/>
              <a:t> </a:t>
            </a:r>
            <a:r>
              <a:rPr lang="en-US" altLang="zh-TW" dirty="0"/>
              <a:t>Target size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 r="28215" b="15532"/>
          <a:stretch/>
        </p:blipFill>
        <p:spPr>
          <a:xfrm>
            <a:off x="527865" y="1041580"/>
            <a:ext cx="5037149" cy="37354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11" y="546525"/>
            <a:ext cx="1870314" cy="446196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7407315" y="726545"/>
            <a:ext cx="1007007" cy="900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7398866" y="4867005"/>
            <a:ext cx="1178579" cy="14148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 flipV="1">
            <a:off x="8082390" y="771551"/>
            <a:ext cx="180020" cy="414692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 rot="5400000">
            <a:off x="8021144" y="2755398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2525mm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 flipV="1">
            <a:off x="6296497" y="221520"/>
            <a:ext cx="1020808" cy="24752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7317305" y="76532"/>
            <a:ext cx="102985" cy="6814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6296497" y="295803"/>
            <a:ext cx="102985" cy="6814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 rot="20673688">
            <a:off x="6379796" y="57167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272mm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499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43569196-7D15-4DE2-8174-41FDE33F37F9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31" y="1450240"/>
            <a:ext cx="2438400" cy="325120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3080B68C-99B3-42D8-81D5-3DD81FA2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</a:t>
            </a:r>
            <a:r>
              <a:rPr lang="zh-TW" altLang="en-US" dirty="0"/>
              <a:t>細部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C9FA33AB-D1A3-4822-8CDD-868B5739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6" y="1447541"/>
            <a:ext cx="2438400" cy="3251200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xmlns="" id="{C23B8B11-3809-4293-AE5F-BFCE97429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0742"/>
          <a:stretch/>
        </p:blipFill>
        <p:spPr>
          <a:xfrm>
            <a:off x="5355551" y="1430850"/>
            <a:ext cx="3086880" cy="33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815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127571</TotalTime>
  <Words>1047</Words>
  <Application>Microsoft Office PowerPoint</Application>
  <PresentationFormat>如螢幕大小 (16:9)</PresentationFormat>
  <Paragraphs>269</Paragraphs>
  <Slides>45</Slides>
  <Notes>0</Notes>
  <HiddenSlides>28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6" baseType="lpstr">
      <vt:lpstr>Noto Sans CJK SC Medium</vt:lpstr>
      <vt:lpstr>微軟正黑體</vt:lpstr>
      <vt:lpstr>新細明體</vt:lpstr>
      <vt:lpstr>Arial</vt:lpstr>
      <vt:lpstr>Calibri</vt:lpstr>
      <vt:lpstr>Cambria Math</vt:lpstr>
      <vt:lpstr>Gill Sans MT</vt:lpstr>
      <vt:lpstr>Symbol</vt:lpstr>
      <vt:lpstr>Times New Roman</vt:lpstr>
      <vt:lpstr>Wingdings</vt:lpstr>
      <vt:lpstr>Office 佈景主題</vt:lpstr>
      <vt:lpstr>Weekly report</vt:lpstr>
      <vt:lpstr>PowerPoint 簡報</vt:lpstr>
      <vt:lpstr>ITO Target研磨自動化評估 L8A目前</vt:lpstr>
      <vt:lpstr>ITO Target研磨自動化評估 </vt:lpstr>
      <vt:lpstr>ITO Target研磨自動化評估 </vt:lpstr>
      <vt:lpstr>Layout</vt:lpstr>
      <vt:lpstr>目前流程</vt:lpstr>
      <vt:lpstr>ITO Target size</vt:lpstr>
      <vt:lpstr>Target細部</vt:lpstr>
      <vt:lpstr>Target細部</vt:lpstr>
      <vt:lpstr>使用工具</vt:lpstr>
      <vt:lpstr>人力成本</vt:lpstr>
      <vt:lpstr>自動化評估</vt:lpstr>
      <vt:lpstr>Sol 1 移動式3軸平台結合電動砂輪機</vt:lpstr>
      <vt:lpstr>VPN connection</vt:lpstr>
      <vt:lpstr>Listen node 測試</vt:lpstr>
      <vt:lpstr>無塵布折疊自動化評估 吸盤</vt:lpstr>
      <vt:lpstr>無塵布折疊自動化評估 針型夾具</vt:lpstr>
      <vt:lpstr>PowerPoint 簡報</vt:lpstr>
      <vt:lpstr>穩定度測試</vt:lpstr>
      <vt:lpstr>穩定度測試</vt:lpstr>
      <vt:lpstr>穩定度測試</vt:lpstr>
      <vt:lpstr>動力外骨骼-</vt:lpstr>
      <vt:lpstr>動力外骨骼-唐朝機器人</vt:lpstr>
      <vt:lpstr>模組化仿生手掌 應用情境</vt:lpstr>
      <vt:lpstr>模組化仿生手掌 模組化方式</vt:lpstr>
      <vt:lpstr>Plan A  Robot+3D視覺</vt:lpstr>
      <vt:lpstr>Plan B  Robot+定位機構</vt:lpstr>
      <vt:lpstr>Plan B  XY 伺服平台+整料機</vt:lpstr>
      <vt:lpstr>柔性物件夾取機構</vt:lpstr>
      <vt:lpstr>L8B乾燥劑放置</vt:lpstr>
      <vt:lpstr>L8B乾燥劑放置</vt:lpstr>
      <vt:lpstr>L8B乾燥劑放置</vt:lpstr>
      <vt:lpstr>L8B乾燥劑放置</vt:lpstr>
      <vt:lpstr>L8B乾燥劑放置</vt:lpstr>
      <vt:lpstr>L8B乾燥劑放置</vt:lpstr>
      <vt:lpstr>吸盤測試</vt:lpstr>
      <vt:lpstr>測試反饋</vt:lpstr>
      <vt:lpstr>測試反饋</vt:lpstr>
      <vt:lpstr>測試反饋</vt:lpstr>
      <vt:lpstr>TM robot課程(2月-4月)</vt:lpstr>
      <vt:lpstr>外骨骼機器人評估</vt:lpstr>
      <vt:lpstr>外骨骼機器人測試(ATOUN Model Y) </vt:lpstr>
      <vt:lpstr>外骨骼機器人測試(ATOUN Model Y) 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Kyle Ji 紀凱淵</cp:lastModifiedBy>
  <cp:revision>4247</cp:revision>
  <dcterms:created xsi:type="dcterms:W3CDTF">2011-02-08T02:08:58Z</dcterms:created>
  <dcterms:modified xsi:type="dcterms:W3CDTF">2021-06-24T00:41:24Z</dcterms:modified>
</cp:coreProperties>
</file>